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5"/>
  </p:notesMasterIdLst>
  <p:handoutMasterIdLst>
    <p:handoutMasterId r:id="rId16"/>
  </p:handoutMasterIdLst>
  <p:sldIdLst>
    <p:sldId id="256" r:id="rId6"/>
    <p:sldId id="258" r:id="rId7"/>
    <p:sldId id="265" r:id="rId8"/>
    <p:sldId id="261" r:id="rId9"/>
    <p:sldId id="264" r:id="rId10"/>
    <p:sldId id="262" r:id="rId11"/>
    <p:sldId id="266" r:id="rId12"/>
    <p:sldId id="267" r:id="rId13"/>
    <p:sldId id="257" r:id="rId1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3381" autoAdjust="0"/>
  </p:normalViewPr>
  <p:slideViewPr>
    <p:cSldViewPr>
      <p:cViewPr varScale="1">
        <p:scale>
          <a:sx n="69" d="100"/>
          <a:sy n="69" d="100"/>
        </p:scale>
        <p:origin x="1572" y="3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6/7/2018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6/7/2018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err="1" smtClean="0">
                <a:latin typeface="+mn-lt"/>
              </a:rPr>
              <a:t>Workplan</a:t>
            </a:r>
            <a:r>
              <a:rPr lang="en-US" dirty="0" smtClean="0">
                <a:latin typeface="+mn-lt"/>
              </a:rPr>
              <a:t> 2018/2019</a:t>
            </a:r>
            <a:endParaRPr lang="en-US" dirty="0">
              <a:latin typeface="+mn-lt"/>
            </a:endParaRPr>
          </a:p>
        </p:txBody>
      </p:sp>
      <p:sp>
        <p:nvSpPr>
          <p:cNvPr id="3" name="Text Placeholder 2"/>
          <p:cNvSpPr>
            <a:spLocks noGrp="1"/>
          </p:cNvSpPr>
          <p:nvPr>
            <p:ph type="body" sz="quarter" idx="12"/>
          </p:nvPr>
        </p:nvSpPr>
        <p:spPr/>
        <p:txBody>
          <a:bodyPr/>
          <a:lstStyle/>
          <a:p>
            <a:r>
              <a:rPr lang="en-US" dirty="0" smtClean="0">
                <a:latin typeface="+mn-lt"/>
              </a:rPr>
              <a:t>Birhanu Zemadim et al.</a:t>
            </a:r>
            <a:endParaRPr lang="en-US" dirty="0">
              <a:latin typeface="+mn-lt"/>
            </a:endParaRPr>
          </a:p>
        </p:txBody>
      </p:sp>
    </p:spTree>
    <p:extLst>
      <p:ext uri="{BB962C8B-B14F-4D97-AF65-F5344CB8AC3E}">
        <p14:creationId xmlns:p14="http://schemas.microsoft.com/office/powerpoint/2010/main" val="2439034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780650146"/>
              </p:ext>
            </p:extLst>
          </p:nvPr>
        </p:nvGraphicFramePr>
        <p:xfrm>
          <a:off x="152400" y="86441"/>
          <a:ext cx="8915400" cy="6771559"/>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646009280"/>
                    </a:ext>
                  </a:extLst>
                </a:gridCol>
                <a:gridCol w="490436">
                  <a:extLst>
                    <a:ext uri="{9D8B030D-6E8A-4147-A177-3AD203B41FA5}">
                      <a16:colId xmlns:a16="http://schemas.microsoft.com/office/drawing/2014/main" val="1650091306"/>
                    </a:ext>
                  </a:extLst>
                </a:gridCol>
                <a:gridCol w="3062678">
                  <a:extLst>
                    <a:ext uri="{9D8B030D-6E8A-4147-A177-3AD203B41FA5}">
                      <a16:colId xmlns:a16="http://schemas.microsoft.com/office/drawing/2014/main" val="100015059"/>
                    </a:ext>
                  </a:extLst>
                </a:gridCol>
                <a:gridCol w="197015">
                  <a:extLst>
                    <a:ext uri="{9D8B030D-6E8A-4147-A177-3AD203B41FA5}">
                      <a16:colId xmlns:a16="http://schemas.microsoft.com/office/drawing/2014/main" val="456250825"/>
                    </a:ext>
                  </a:extLst>
                </a:gridCol>
                <a:gridCol w="3184071">
                  <a:extLst>
                    <a:ext uri="{9D8B030D-6E8A-4147-A177-3AD203B41FA5}">
                      <a16:colId xmlns:a16="http://schemas.microsoft.com/office/drawing/2014/main" val="1587143714"/>
                    </a:ext>
                  </a:extLst>
                </a:gridCol>
              </a:tblGrid>
              <a:tr h="197580">
                <a:tc gridSpan="2">
                  <a:txBody>
                    <a:bodyPr/>
                    <a:lstStyle/>
                    <a:p>
                      <a:r>
                        <a:rPr lang="en-US" sz="1200" b="1" kern="1200" dirty="0">
                          <a:solidFill>
                            <a:schemeClr val="dk1"/>
                          </a:solidFill>
                          <a:latin typeface="+mn-lt"/>
                          <a:ea typeface="+mn-ea"/>
                          <a:cs typeface="+mn-cs"/>
                        </a:rPr>
                        <a:t>Outcome no._ </a:t>
                      </a:r>
                      <a:r>
                        <a:rPr lang="en-US" sz="1200" b="1" kern="1200" dirty="0" smtClean="0">
                          <a:solidFill>
                            <a:schemeClr val="dk1"/>
                          </a:solidFill>
                          <a:latin typeface="+mn-lt"/>
                          <a:ea typeface="+mn-ea"/>
                          <a:cs typeface="+mn-cs"/>
                        </a:rPr>
                        <a:t>1 </a:t>
                      </a:r>
                      <a:r>
                        <a:rPr lang="en-US" sz="1200" b="1" kern="1200" dirty="0">
                          <a:solidFill>
                            <a:schemeClr val="dk1"/>
                          </a:solidFill>
                          <a:latin typeface="+mn-lt"/>
                          <a:ea typeface="+mn-ea"/>
                          <a:cs typeface="+mn-cs"/>
                        </a:rPr>
                        <a:t>_  </a:t>
                      </a:r>
                    </a:p>
                  </a:txBody>
                  <a:tcPr/>
                </a:tc>
                <a:tc hMerge="1">
                  <a:txBody>
                    <a:bodyPr/>
                    <a:lstStyle/>
                    <a:p>
                      <a:endParaRPr lang="en-US" dirty="0"/>
                    </a:p>
                  </a:txBody>
                  <a:tcPr/>
                </a:tc>
                <a:tc>
                  <a:txBody>
                    <a:bodyPr/>
                    <a:lstStyle/>
                    <a:p>
                      <a:r>
                        <a:rPr lang="en-US" sz="1200" b="1" kern="1200" dirty="0">
                          <a:solidFill>
                            <a:schemeClr val="dk1"/>
                          </a:solidFill>
                          <a:latin typeface="+mn-lt"/>
                          <a:ea typeface="+mn-ea"/>
                          <a:cs typeface="+mn-cs"/>
                        </a:rPr>
                        <a:t>Output no._ </a:t>
                      </a:r>
                      <a:r>
                        <a:rPr lang="en-US" sz="1200" b="1" kern="1200" dirty="0" smtClean="0">
                          <a:solidFill>
                            <a:schemeClr val="dk1"/>
                          </a:solidFill>
                          <a:latin typeface="+mn-lt"/>
                          <a:ea typeface="+mn-ea"/>
                          <a:cs typeface="+mn-cs"/>
                        </a:rPr>
                        <a:t>1.2  </a:t>
                      </a:r>
                      <a:r>
                        <a:rPr lang="en-US" sz="1200" b="1" kern="1200" dirty="0">
                          <a:solidFill>
                            <a:schemeClr val="dk1"/>
                          </a:solidFill>
                          <a:latin typeface="+mn-lt"/>
                          <a:ea typeface="+mn-ea"/>
                          <a:cs typeface="+mn-cs"/>
                        </a:rPr>
                        <a:t>_</a:t>
                      </a:r>
                    </a:p>
                  </a:txBody>
                  <a:tcPr/>
                </a:tc>
                <a:tc gridSpan="2">
                  <a:txBody>
                    <a:bodyPr/>
                    <a:lstStyle/>
                    <a:p>
                      <a:r>
                        <a:rPr lang="en-US" sz="1200" b="1" kern="1200" dirty="0">
                          <a:solidFill>
                            <a:schemeClr val="dk1"/>
                          </a:solidFill>
                          <a:latin typeface="+mn-lt"/>
                          <a:ea typeface="+mn-ea"/>
                          <a:cs typeface="+mn-cs"/>
                        </a:rPr>
                        <a:t>Activity no._ </a:t>
                      </a:r>
                      <a:r>
                        <a:rPr lang="en-US" sz="1200" b="1" kern="1200" dirty="0" smtClean="0">
                          <a:solidFill>
                            <a:schemeClr val="dk1"/>
                          </a:solidFill>
                          <a:latin typeface="+mn-lt"/>
                          <a:ea typeface="+mn-ea"/>
                          <a:cs typeface="+mn-cs"/>
                        </a:rPr>
                        <a:t>1.2.1 </a:t>
                      </a:r>
                      <a:r>
                        <a:rPr lang="en-US" sz="1200" b="1" kern="1200" dirty="0">
                          <a:solidFill>
                            <a:schemeClr val="dk1"/>
                          </a:solidFill>
                          <a:latin typeface="+mn-lt"/>
                          <a:ea typeface="+mn-ea"/>
                          <a:cs typeface="+mn-cs"/>
                        </a:rPr>
                        <a:t>_ </a:t>
                      </a:r>
                    </a:p>
                  </a:txBody>
                  <a:tcPr/>
                </a:tc>
                <a:tc hMerge="1">
                  <a:txBody>
                    <a:bodyPr/>
                    <a:lstStyle/>
                    <a:p>
                      <a:endParaRPr lang="en-US" dirty="0"/>
                    </a:p>
                  </a:txBody>
                  <a:tcPr/>
                </a:tc>
                <a:extLst>
                  <a:ext uri="{0D108BD9-81ED-4DB2-BD59-A6C34878D82A}">
                    <a16:rowId xmlns:a16="http://schemas.microsoft.com/office/drawing/2014/main" val="3505229905"/>
                  </a:ext>
                </a:extLst>
              </a:tr>
              <a:tr h="478558">
                <a:tc>
                  <a:txBody>
                    <a:bodyPr/>
                    <a:lstStyle/>
                    <a:p>
                      <a:r>
                        <a:rPr lang="en-US" sz="1200" b="1" dirty="0"/>
                        <a:t>Sub-activity title </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MA1211-17: Investigating the impact of contour </a:t>
                      </a:r>
                      <a:r>
                        <a:rPr lang="en-US" sz="1200" b="1" kern="1200" dirty="0" err="1" smtClean="0">
                          <a:solidFill>
                            <a:schemeClr val="dk1"/>
                          </a:solidFill>
                          <a:latin typeface="+mn-lt"/>
                          <a:ea typeface="+mn-ea"/>
                          <a:cs typeface="+mn-cs"/>
                        </a:rPr>
                        <a:t>bunding</a:t>
                      </a:r>
                      <a:r>
                        <a:rPr lang="en-US" sz="1200" b="1" kern="1200" dirty="0" smtClean="0">
                          <a:solidFill>
                            <a:schemeClr val="dk1"/>
                          </a:solidFill>
                          <a:latin typeface="+mn-lt"/>
                          <a:ea typeface="+mn-ea"/>
                          <a:cs typeface="+mn-cs"/>
                        </a:rPr>
                        <a:t> technology on environmental, social, livelihood and economic benefits in two  agro-ecologies of southern Mali.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402976">
                <a:tc>
                  <a:txBody>
                    <a:bodyPr/>
                    <a:lstStyle/>
                    <a:p>
                      <a:r>
                        <a:rPr lang="en-US" sz="1200" b="1" dirty="0"/>
                        <a:t>Location/sites </a:t>
                      </a:r>
                    </a:p>
                    <a:p>
                      <a:r>
                        <a:rPr lang="en-US" sz="1200" b="1" dirty="0"/>
                        <a:t>for sub-activity</a:t>
                      </a:r>
                    </a:p>
                  </a:txBody>
                  <a:tcPr/>
                </a:tc>
                <a:tc gridSpan="4">
                  <a:txBody>
                    <a:bodyPr/>
                    <a:lstStyle/>
                    <a:p>
                      <a:pPr marL="0" algn="l" defTabSz="914400" rtl="0" eaLnBrk="1" latinLnBrk="0" hangingPunct="1"/>
                      <a:r>
                        <a:rPr lang="en-US" sz="1200" b="1" kern="1200" dirty="0" err="1" smtClean="0">
                          <a:solidFill>
                            <a:schemeClr val="dk1"/>
                          </a:solidFill>
                          <a:latin typeface="+mn-lt"/>
                          <a:ea typeface="+mn-ea"/>
                          <a:cs typeface="+mn-cs"/>
                        </a:rPr>
                        <a:t>Koutiala</a:t>
                      </a:r>
                      <a:r>
                        <a:rPr lang="en-US" sz="1200" b="1" kern="1200" dirty="0" smtClean="0">
                          <a:solidFill>
                            <a:schemeClr val="dk1"/>
                          </a:solidFill>
                          <a:latin typeface="+mn-lt"/>
                          <a:ea typeface="+mn-ea"/>
                          <a:cs typeface="+mn-cs"/>
                        </a:rPr>
                        <a:t> and </a:t>
                      </a:r>
                      <a:r>
                        <a:rPr lang="en-US" sz="1200" b="1" kern="1200" dirty="0" err="1" smtClean="0">
                          <a:solidFill>
                            <a:schemeClr val="dk1"/>
                          </a:solidFill>
                          <a:latin typeface="+mn-lt"/>
                          <a:ea typeface="+mn-ea"/>
                          <a:cs typeface="+mn-cs"/>
                        </a:rPr>
                        <a:t>Bougouni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381618">
                <a:tc>
                  <a:txBody>
                    <a:bodyPr/>
                    <a:lstStyle/>
                    <a:p>
                      <a:r>
                        <a:rPr lang="en-US" sz="1200" b="1" dirty="0"/>
                        <a:t>Implementation timeframe (start/end date)</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July 2018 to January 2019</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669981">
                <a:tc>
                  <a:txBody>
                    <a:bodyPr/>
                    <a:lstStyle/>
                    <a:p>
                      <a:r>
                        <a:rPr lang="en-US" sz="1200" b="1" dirty="0"/>
                        <a:t>Deliverables</a:t>
                      </a:r>
                    </a:p>
                  </a:txBody>
                  <a:tcPr/>
                </a:tc>
                <a:tc gridSpan="3">
                  <a:txBody>
                    <a:bodyPr/>
                    <a:lstStyle/>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Data on soil moisture </a:t>
                      </a:r>
                      <a:endParaRPr lang="en-US" sz="1200" b="1" kern="1200" dirty="0">
                        <a:solidFill>
                          <a:schemeClr val="dk1"/>
                        </a:solidFill>
                        <a:latin typeface="+mn-lt"/>
                        <a:ea typeface="+mn-ea"/>
                        <a:cs typeface="+mn-cs"/>
                      </a:endParaRPr>
                    </a:p>
                    <a:p>
                      <a:pPr marL="228600" indent="-228600">
                        <a:buFont typeface="+mj-lt"/>
                        <a:buAutoNum type="arabicPeriod"/>
                      </a:pPr>
                      <a:r>
                        <a:rPr lang="en-US" sz="1200" b="1" kern="1200" dirty="0" smtClean="0">
                          <a:solidFill>
                            <a:schemeClr val="dk1"/>
                          </a:solidFill>
                          <a:latin typeface="+mn-lt"/>
                          <a:ea typeface="+mn-ea"/>
                          <a:cs typeface="+mn-cs"/>
                        </a:rPr>
                        <a:t>Survey data on social, livelihood and economic</a:t>
                      </a:r>
                      <a:endParaRPr lang="en-US" sz="1200" b="1" kern="1200" dirty="0">
                        <a:solidFill>
                          <a:schemeClr val="dk1"/>
                        </a:solidFill>
                        <a:latin typeface="+mn-lt"/>
                        <a:ea typeface="+mn-ea"/>
                        <a:cs typeface="+mn-cs"/>
                      </a:endParaRPr>
                    </a:p>
                    <a:p>
                      <a:pPr marL="228600" indent="-228600">
                        <a:buFont typeface="+mj-lt"/>
                        <a:buAutoNum type="arabicPeriod"/>
                      </a:pPr>
                      <a:r>
                        <a:rPr lang="en-US" sz="1200" b="1" kern="1200" dirty="0" smtClean="0">
                          <a:solidFill>
                            <a:schemeClr val="dk1"/>
                          </a:solidFill>
                          <a:latin typeface="+mn-lt"/>
                          <a:ea typeface="+mn-ea"/>
                          <a:cs typeface="+mn-cs"/>
                        </a:rPr>
                        <a:t>Report of long-term CBT impact on social, environmental, livelihood and economic</a:t>
                      </a:r>
                      <a:r>
                        <a:rPr lang="en-US" sz="1200" b="1" kern="1200" baseline="0" dirty="0" smtClean="0">
                          <a:solidFill>
                            <a:schemeClr val="dk1"/>
                          </a:solidFill>
                          <a:latin typeface="+mn-lt"/>
                          <a:ea typeface="+mn-ea"/>
                          <a:cs typeface="+mn-cs"/>
                        </a:rPr>
                        <a:t> advantage</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b="1" kern="1200" dirty="0" smtClean="0">
                          <a:solidFill>
                            <a:schemeClr val="dk1"/>
                          </a:solidFill>
                          <a:latin typeface="+mn-lt"/>
                          <a:ea typeface="+mn-ea"/>
                          <a:cs typeface="+mn-cs"/>
                        </a:rPr>
                        <a:t>Report of long-term CBT impact on social, environmental, livelihood and economy</a:t>
                      </a:r>
                      <a:endParaRPr lang="en-US" sz="1200" b="1" kern="1200" dirty="0">
                        <a:solidFill>
                          <a:schemeClr val="dk1"/>
                        </a:solidFill>
                        <a:latin typeface="+mn-lt"/>
                        <a:ea typeface="+mn-ea"/>
                        <a:cs typeface="+mn-cs"/>
                      </a:endParaRPr>
                    </a:p>
                    <a:p>
                      <a:pPr marL="228600" indent="-228600">
                        <a:buFont typeface="+mj-lt"/>
                        <a:buAutoNum type="arabicPeriod" startAt="4"/>
                      </a:pPr>
                      <a:r>
                        <a:rPr lang="en-US" sz="1200" dirty="0"/>
                        <a:t>_ _ _</a:t>
                      </a:r>
                    </a:p>
                  </a:txBody>
                  <a:tcPr/>
                </a:tc>
                <a:extLst>
                  <a:ext uri="{0D108BD9-81ED-4DB2-BD59-A6C34878D82A}">
                    <a16:rowId xmlns:a16="http://schemas.microsoft.com/office/drawing/2014/main" val="3087860269"/>
                  </a:ext>
                </a:extLst>
              </a:tr>
              <a:tr h="1052827">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b="1" kern="1200" dirty="0" smtClean="0">
                          <a:solidFill>
                            <a:schemeClr val="dk1"/>
                          </a:solidFill>
                          <a:latin typeface="+mn-lt"/>
                          <a:ea typeface="+mn-ea"/>
                          <a:cs typeface="+mn-cs"/>
                        </a:rPr>
                        <a:t>Environmental: Farm level: soil moisture status (volumetric moisture content %) at different depths over time and space in the rooting depth.</a:t>
                      </a:r>
                      <a:endParaRPr lang="en-US" sz="1200" b="1" kern="1200" dirty="0">
                        <a:solidFill>
                          <a:schemeClr val="dk1"/>
                        </a:solidFill>
                        <a:latin typeface="+mn-lt"/>
                        <a:ea typeface="+mn-ea"/>
                        <a:cs typeface="+mn-cs"/>
                      </a:endParaRPr>
                    </a:p>
                    <a:p>
                      <a:pPr marL="228600" indent="-228600">
                        <a:buFont typeface="+mj-lt"/>
                        <a:buAutoNum type="arabicPeriod"/>
                      </a:pPr>
                      <a:r>
                        <a:rPr lang="en-US" sz="1200" b="1" kern="1200" dirty="0" smtClean="0">
                          <a:solidFill>
                            <a:schemeClr val="dk1"/>
                          </a:solidFill>
                          <a:latin typeface="+mn-lt"/>
                          <a:ea typeface="+mn-ea"/>
                          <a:cs typeface="+mn-cs"/>
                        </a:rPr>
                        <a:t>Economic: Field/Plot level: Net income ($/crop/ha/season), coefficient of variability of net income, probability of low profitability, inputs per hectare, labor requirement (hours/ha), farmer rating of labor at household level</a:t>
                      </a:r>
                      <a:endParaRPr lang="en-US" sz="1200"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r>
                        <a:rPr lang="en-US" sz="1200" b="1" kern="1200" dirty="0" smtClean="0">
                          <a:solidFill>
                            <a:schemeClr val="dk1"/>
                          </a:solidFill>
                          <a:latin typeface="+mn-lt"/>
                          <a:ea typeface="+mn-ea"/>
                          <a:cs typeface="+mn-cs"/>
                        </a:rPr>
                        <a:t>3.</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Social: At household level: Access to production factors (mechanization, land): Decision-making about production, marketing (by crop), Women Empowerment in Agriculture Index.  At administrative level: Variability and distributions of productivity, income and assets.</a:t>
                      </a:r>
                      <a:endParaRPr lang="en-US" sz="1200" b="1" kern="1200" dirty="0">
                        <a:solidFill>
                          <a:schemeClr val="dk1"/>
                        </a:solidFill>
                        <a:latin typeface="+mn-lt"/>
                        <a:ea typeface="+mn-ea"/>
                        <a:cs typeface="+mn-cs"/>
                      </a:endParaRPr>
                    </a:p>
                    <a:p>
                      <a:pPr marL="0" indent="0" algn="l" defTabSz="914400" rtl="0" eaLnBrk="1" latinLnBrk="0" hangingPunct="1">
                        <a:buFont typeface="+mj-lt"/>
                        <a:buNone/>
                      </a:pPr>
                      <a:r>
                        <a:rPr lang="en-US" sz="1200" b="1" kern="1200" dirty="0" smtClean="0">
                          <a:solidFill>
                            <a:schemeClr val="dk1"/>
                          </a:solidFill>
                          <a:latin typeface="+mn-lt"/>
                          <a:ea typeface="+mn-ea"/>
                          <a:cs typeface="+mn-cs"/>
                        </a:rPr>
                        <a:t>4. Human: At field/plot level: Diversity of crops grown (% of all land) disaggregated by consumption versus sale.</a:t>
                      </a:r>
                      <a:r>
                        <a:rPr lang="fr-FR"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At Farm level: # of types of food available from own production. </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val="2109533273"/>
                  </a:ext>
                </a:extLst>
              </a:tr>
              <a:tr h="669981">
                <a:tc>
                  <a:txBody>
                    <a:bodyPr/>
                    <a:lstStyle/>
                    <a:p>
                      <a:r>
                        <a:rPr lang="en-US" sz="1200" b="1" kern="1200" dirty="0">
                          <a:solidFill>
                            <a:schemeClr val="dk1"/>
                          </a:solidFill>
                          <a:latin typeface="+mn-lt"/>
                          <a:ea typeface="+mn-ea"/>
                          <a:cs typeface="+mn-cs"/>
                        </a:rPr>
                        <a:t>Research team and responsibilities</a:t>
                      </a:r>
                    </a:p>
                  </a:txBody>
                  <a:tcPr/>
                </a:tc>
                <a:tc gridSpan="3">
                  <a:txBody>
                    <a:bodyPr/>
                    <a:lstStyle/>
                    <a:p>
                      <a:pPr marL="228600" indent="-228600">
                        <a:buFont typeface="+mj-lt"/>
                        <a:buAutoNum type="arabicPeriod"/>
                      </a:pPr>
                      <a:r>
                        <a:rPr lang="en-US" sz="1200" b="1" kern="1200" dirty="0" smtClean="0">
                          <a:solidFill>
                            <a:schemeClr val="dk1"/>
                          </a:solidFill>
                          <a:latin typeface="+mn-lt"/>
                          <a:ea typeface="+mn-ea"/>
                          <a:cs typeface="+mn-cs"/>
                        </a:rPr>
                        <a:t>Birhanu Zemadim:</a:t>
                      </a:r>
                      <a:r>
                        <a:rPr lang="en-US" sz="1200" b="1" kern="1200" baseline="0" dirty="0" smtClean="0">
                          <a:solidFill>
                            <a:schemeClr val="dk1"/>
                          </a:solidFill>
                          <a:latin typeface="+mn-lt"/>
                          <a:ea typeface="+mn-ea"/>
                          <a:cs typeface="+mn-cs"/>
                        </a:rPr>
                        <a:t> activity leader</a:t>
                      </a:r>
                      <a:endParaRPr lang="en-US" sz="1200" b="1" kern="1200" dirty="0">
                        <a:solidFill>
                          <a:schemeClr val="dk1"/>
                        </a:solidFill>
                        <a:latin typeface="+mn-lt"/>
                        <a:ea typeface="+mn-ea"/>
                        <a:cs typeface="+mn-cs"/>
                      </a:endParaRPr>
                    </a:p>
                    <a:p>
                      <a:pPr marL="228600" indent="-228600">
                        <a:buFont typeface="+mj-lt"/>
                        <a:buAutoNum type="arabicPeriod"/>
                      </a:pPr>
                      <a:r>
                        <a:rPr lang="en-US" sz="1200" b="1" kern="1200" dirty="0" smtClean="0">
                          <a:solidFill>
                            <a:schemeClr val="dk1"/>
                          </a:solidFill>
                          <a:latin typeface="+mn-lt"/>
                          <a:ea typeface="+mn-ea"/>
                          <a:cs typeface="+mn-cs"/>
                        </a:rPr>
                        <a:t>Felix Badolo: economist</a:t>
                      </a:r>
                    </a:p>
                    <a:p>
                      <a:pPr marL="228600" indent="-228600">
                        <a:buFont typeface="+mj-lt"/>
                        <a:buAutoNum type="arabicPeriod"/>
                      </a:pPr>
                      <a:r>
                        <a:rPr lang="en-US" sz="1200" b="1" kern="1200" dirty="0" smtClean="0">
                          <a:solidFill>
                            <a:schemeClr val="dk1"/>
                          </a:solidFill>
                          <a:latin typeface="+mn-lt"/>
                          <a:ea typeface="+mn-ea"/>
                          <a:cs typeface="+mn-cs"/>
                        </a:rPr>
                        <a:t>Mahamadou Dicko: social</a:t>
                      </a:r>
                      <a:r>
                        <a:rPr lang="en-US" sz="1200" b="1" kern="1200" baseline="0" dirty="0" smtClean="0">
                          <a:solidFill>
                            <a:schemeClr val="dk1"/>
                          </a:solidFill>
                          <a:latin typeface="+mn-lt"/>
                          <a:ea typeface="+mn-ea"/>
                          <a:cs typeface="+mn-cs"/>
                        </a:rPr>
                        <a:t> scientist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b="1" kern="1200" dirty="0" smtClean="0">
                          <a:solidFill>
                            <a:schemeClr val="dk1"/>
                          </a:solidFill>
                          <a:latin typeface="+mn-lt"/>
                          <a:ea typeface="+mn-ea"/>
                          <a:cs typeface="+mn-cs"/>
                        </a:rPr>
                        <a:t>Jummai Yila: Gender</a:t>
                      </a:r>
                      <a:endParaRPr lang="en-US" sz="1200" b="1" kern="1200" dirty="0">
                        <a:solidFill>
                          <a:schemeClr val="dk1"/>
                        </a:solidFill>
                        <a:latin typeface="+mn-lt"/>
                        <a:ea typeface="+mn-ea"/>
                        <a:cs typeface="+mn-cs"/>
                      </a:endParaRPr>
                    </a:p>
                    <a:p>
                      <a:pPr marL="228600" indent="-228600">
                        <a:buFont typeface="+mj-lt"/>
                        <a:buAutoNum type="arabicPeriod" startAt="4"/>
                      </a:pPr>
                      <a:r>
                        <a:rPr lang="en-US" sz="1200" b="1" kern="1200" dirty="0" smtClean="0">
                          <a:solidFill>
                            <a:schemeClr val="dk1"/>
                          </a:solidFill>
                          <a:latin typeface="+mn-lt"/>
                          <a:ea typeface="+mn-ea"/>
                          <a:cs typeface="+mn-cs"/>
                        </a:rPr>
                        <a:t>Bougouna Sogoba: agronomist</a:t>
                      </a:r>
                    </a:p>
                    <a:p>
                      <a:pPr marL="228600" indent="-228600">
                        <a:buFont typeface="+mj-lt"/>
                        <a:buAutoNum type="arabicPeriod" startAt="4"/>
                      </a:pPr>
                      <a:r>
                        <a:rPr lang="en-US" sz="1200" b="1" kern="1200" dirty="0" smtClean="0">
                          <a:solidFill>
                            <a:schemeClr val="dk1"/>
                          </a:solidFill>
                          <a:latin typeface="+mn-lt"/>
                          <a:ea typeface="+mn-ea"/>
                          <a:cs typeface="+mn-cs"/>
                        </a:rPr>
                        <a:t>Jimah Kipo: gender</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val="1252771777"/>
                  </a:ext>
                </a:extLst>
              </a:tr>
              <a:tr h="642396">
                <a:tc>
                  <a:txBody>
                    <a:bodyPr/>
                    <a:lstStyle/>
                    <a:p>
                      <a:r>
                        <a:rPr lang="en-US" sz="1200" b="1" dirty="0"/>
                        <a:t>Farming systems research perspective (how this work links with others)</a:t>
                      </a:r>
                    </a:p>
                  </a:txBody>
                  <a:tcPr/>
                </a:tc>
                <a:tc gridSpan="4">
                  <a:txBody>
                    <a:bodyPr/>
                    <a:lstStyle/>
                    <a:p>
                      <a:r>
                        <a:rPr lang="en-GB" sz="1200" b="1" kern="1200" dirty="0" smtClean="0">
                          <a:solidFill>
                            <a:schemeClr val="dk1"/>
                          </a:solidFill>
                          <a:latin typeface="+mn-lt"/>
                          <a:ea typeface="+mn-ea"/>
                          <a:cs typeface="+mn-cs"/>
                        </a:rPr>
                        <a:t>This activity has been linked to most agronomic and soil fertility improvement sub activities proposed in the current study. The productivity component and part of the environmental Sustainability Indicators (SI) have been conducted over the past years (2014-2017). To complete the SI domains the study would be evaluating the impact of contour </a:t>
                      </a:r>
                      <a:r>
                        <a:rPr lang="en-GB" sz="1200" b="1" kern="1200" dirty="0" err="1" smtClean="0">
                          <a:solidFill>
                            <a:schemeClr val="dk1"/>
                          </a:solidFill>
                          <a:latin typeface="+mn-lt"/>
                          <a:ea typeface="+mn-ea"/>
                          <a:cs typeface="+mn-cs"/>
                        </a:rPr>
                        <a:t>bunding</a:t>
                      </a:r>
                      <a:r>
                        <a:rPr lang="en-GB" sz="1200" b="1" kern="1200" dirty="0" smtClean="0">
                          <a:solidFill>
                            <a:schemeClr val="dk1"/>
                          </a:solidFill>
                          <a:latin typeface="+mn-lt"/>
                          <a:ea typeface="+mn-ea"/>
                          <a:cs typeface="+mn-cs"/>
                        </a:rPr>
                        <a:t> technology on environmental (soil moisture), economic, social and human.</a:t>
                      </a:r>
                      <a:r>
                        <a:rPr lang="en-US" sz="1200" b="1" kern="1200" dirty="0" smtClean="0">
                          <a:solidFill>
                            <a:schemeClr val="dk1"/>
                          </a:solidFill>
                          <a:latin typeface="+mn-lt"/>
                          <a:ea typeface="+mn-ea"/>
                          <a:cs typeface="+mn-cs"/>
                        </a:rPr>
                        <a:t> </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1471963457"/>
                  </a:ext>
                </a:extLst>
              </a:tr>
              <a:tr h="502380">
                <a:tc>
                  <a:txBody>
                    <a:bodyPr/>
                    <a:lstStyle/>
                    <a:p>
                      <a:r>
                        <a:rPr lang="en-US" sz="1200" b="1" dirty="0"/>
                        <a:t>Estimated fund requirement</a:t>
                      </a:r>
                    </a:p>
                  </a:txBody>
                  <a:tcPr/>
                </a:tc>
                <a:tc gridSpan="4">
                  <a:txBody>
                    <a:bodyPr/>
                    <a:lstStyle/>
                    <a:p>
                      <a:r>
                        <a:rPr lang="en-US" sz="1200" b="1" kern="1200" dirty="0" smtClean="0">
                          <a:solidFill>
                            <a:schemeClr val="dk1"/>
                          </a:solidFill>
                          <a:latin typeface="+mn-lt"/>
                          <a:ea typeface="+mn-ea"/>
                          <a:cs typeface="+mn-cs"/>
                        </a:rPr>
                        <a:t>ICRISAT $88160</a:t>
                      </a:r>
                    </a:p>
                    <a:p>
                      <a:r>
                        <a:rPr lang="en-US" sz="1200" b="1" kern="1200" dirty="0" smtClean="0">
                          <a:solidFill>
                            <a:schemeClr val="dk1"/>
                          </a:solidFill>
                          <a:latin typeface="+mn-lt"/>
                          <a:ea typeface="+mn-ea"/>
                          <a:cs typeface="+mn-cs"/>
                        </a:rPr>
                        <a:t>AMDD   $ 15240</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14415025"/>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81000" y="457200"/>
            <a:ext cx="8534400" cy="6172200"/>
          </a:xfrm>
          <a:solidFill>
            <a:schemeClr val="bg1"/>
          </a:solidFill>
        </p:spPr>
        <p:txBody>
          <a:bodyPr/>
          <a:lstStyle/>
          <a:p>
            <a:r>
              <a:rPr lang="en-US" sz="2400" b="1" dirty="0">
                <a:solidFill>
                  <a:schemeClr val="accent2"/>
                </a:solidFill>
              </a:rPr>
              <a:t>Objective</a:t>
            </a:r>
            <a:endParaRPr lang="en-US" sz="2400" b="1" dirty="0">
              <a:solidFill>
                <a:schemeClr val="accent2"/>
              </a:solidFill>
            </a:endParaRPr>
          </a:p>
          <a:p>
            <a:pPr marL="457200" indent="-342900">
              <a:buFont typeface="Arial" panose="020B0604020202020204" pitchFamily="34" charset="0"/>
              <a:buChar char="•"/>
            </a:pPr>
            <a:r>
              <a:rPr lang="en-US" sz="2400" dirty="0"/>
              <a:t>Evaluate the impact of contour </a:t>
            </a:r>
            <a:r>
              <a:rPr lang="en-US" sz="2400" dirty="0" err="1"/>
              <a:t>bunding</a:t>
            </a:r>
            <a:r>
              <a:rPr lang="en-US" sz="2400" dirty="0"/>
              <a:t> technology (CBT) using the agricultural sustainable intensification domains in two agro-ecologies of southern Mali</a:t>
            </a:r>
            <a:r>
              <a:rPr lang="en-US" sz="2400" dirty="0" smtClean="0"/>
              <a:t>.</a:t>
            </a:r>
          </a:p>
          <a:p>
            <a:endParaRPr lang="en-US" sz="2400" dirty="0" smtClean="0"/>
          </a:p>
          <a:p>
            <a:r>
              <a:rPr lang="en-US" sz="2400" b="1" dirty="0" smtClean="0">
                <a:solidFill>
                  <a:schemeClr val="accent2"/>
                </a:solidFill>
              </a:rPr>
              <a:t>Procedures</a:t>
            </a:r>
          </a:p>
          <a:p>
            <a:pPr marL="457200" indent="-342900">
              <a:buFont typeface="Arial" panose="020B0604020202020204" pitchFamily="34" charset="0"/>
              <a:buChar char="•"/>
            </a:pPr>
            <a:r>
              <a:rPr lang="en-US" sz="2000" dirty="0" smtClean="0"/>
              <a:t>Desktop </a:t>
            </a:r>
            <a:r>
              <a:rPr lang="en-US" sz="2000" dirty="0"/>
              <a:t>studies of soil moisture data collected in phase I of Africa RISING project </a:t>
            </a:r>
            <a:r>
              <a:rPr lang="en-US" sz="2000" dirty="0" smtClean="0"/>
              <a:t>(2014 </a:t>
            </a:r>
            <a:r>
              <a:rPr lang="en-US" sz="2000" dirty="0"/>
              <a:t>to 2017). </a:t>
            </a:r>
            <a:endParaRPr lang="en-US" sz="2000" dirty="0" smtClean="0"/>
          </a:p>
          <a:p>
            <a:pPr marL="457200" indent="-342900">
              <a:buFont typeface="Arial" panose="020B0604020202020204" pitchFamily="34" charset="0"/>
              <a:buChar char="•"/>
            </a:pPr>
            <a:r>
              <a:rPr lang="en-US" sz="2000" dirty="0" smtClean="0"/>
              <a:t>New </a:t>
            </a:r>
            <a:r>
              <a:rPr lang="en-US" sz="2000" dirty="0"/>
              <a:t>sets of gender dis-aggregated survey data on the </a:t>
            </a:r>
            <a:r>
              <a:rPr lang="en-US" sz="2000" dirty="0" smtClean="0"/>
              <a:t>social, human, and </a:t>
            </a:r>
            <a:r>
              <a:rPr lang="en-US" sz="2000" dirty="0"/>
              <a:t>economic benefits will be collected analyzed and reported. </a:t>
            </a:r>
            <a:endParaRPr lang="en-US" sz="2000" dirty="0" smtClean="0"/>
          </a:p>
          <a:p>
            <a:pPr marL="457200" indent="-342900">
              <a:buFont typeface="Arial" panose="020B0604020202020204" pitchFamily="34" charset="0"/>
              <a:buChar char="•"/>
            </a:pPr>
            <a:r>
              <a:rPr lang="en-US" sz="2000" dirty="0" smtClean="0"/>
              <a:t>Agro-ecological </a:t>
            </a:r>
            <a:r>
              <a:rPr lang="en-US" sz="2000" dirty="0"/>
              <a:t>characterizations will be conducted based on the available biophysical information. </a:t>
            </a:r>
            <a:endParaRPr lang="en-US" sz="2000" dirty="0" smtClean="0"/>
          </a:p>
          <a:p>
            <a:pPr marL="457200" indent="-342900">
              <a:buFont typeface="Arial" panose="020B0604020202020204" pitchFamily="34" charset="0"/>
              <a:buChar char="•"/>
            </a:pPr>
            <a:r>
              <a:rPr lang="en-US" sz="2000" dirty="0" smtClean="0"/>
              <a:t>Watershed </a:t>
            </a:r>
            <a:r>
              <a:rPr lang="en-US" sz="2000" dirty="0"/>
              <a:t>approach will be used to characterize the different agro-ecologies for the SI domains using information on population density, number of households, soil type, climate pattern, market access, number and type of past natural resources management practices, slope and land use </a:t>
            </a:r>
            <a:r>
              <a:rPr lang="en-US" sz="2000" dirty="0" smtClean="0"/>
              <a:t>pattern.</a:t>
            </a:r>
            <a:endParaRPr lang="en-US" sz="2000" dirty="0"/>
          </a:p>
        </p:txBody>
      </p:sp>
    </p:spTree>
    <p:extLst>
      <p:ext uri="{BB962C8B-B14F-4D97-AF65-F5344CB8AC3E}">
        <p14:creationId xmlns:p14="http://schemas.microsoft.com/office/powerpoint/2010/main" val="3960369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503287472"/>
              </p:ext>
            </p:extLst>
          </p:nvPr>
        </p:nvGraphicFramePr>
        <p:xfrm>
          <a:off x="200891" y="2309"/>
          <a:ext cx="8915400" cy="7038370"/>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646009280"/>
                    </a:ext>
                  </a:extLst>
                </a:gridCol>
                <a:gridCol w="490436">
                  <a:extLst>
                    <a:ext uri="{9D8B030D-6E8A-4147-A177-3AD203B41FA5}">
                      <a16:colId xmlns:a16="http://schemas.microsoft.com/office/drawing/2014/main" val="1650091306"/>
                    </a:ext>
                  </a:extLst>
                </a:gridCol>
                <a:gridCol w="3062678">
                  <a:extLst>
                    <a:ext uri="{9D8B030D-6E8A-4147-A177-3AD203B41FA5}">
                      <a16:colId xmlns:a16="http://schemas.microsoft.com/office/drawing/2014/main" val="100015059"/>
                    </a:ext>
                  </a:extLst>
                </a:gridCol>
                <a:gridCol w="197015">
                  <a:extLst>
                    <a:ext uri="{9D8B030D-6E8A-4147-A177-3AD203B41FA5}">
                      <a16:colId xmlns:a16="http://schemas.microsoft.com/office/drawing/2014/main" val="456250825"/>
                    </a:ext>
                  </a:extLst>
                </a:gridCol>
                <a:gridCol w="3184071">
                  <a:extLst>
                    <a:ext uri="{9D8B030D-6E8A-4147-A177-3AD203B41FA5}">
                      <a16:colId xmlns:a16="http://schemas.microsoft.com/office/drawing/2014/main" val="1587143714"/>
                    </a:ext>
                  </a:extLst>
                </a:gridCol>
              </a:tblGrid>
              <a:tr h="266708">
                <a:tc gridSpan="2">
                  <a:txBody>
                    <a:bodyPr/>
                    <a:lstStyle/>
                    <a:p>
                      <a:r>
                        <a:rPr lang="en-US" sz="1200" b="1" kern="1200" dirty="0">
                          <a:solidFill>
                            <a:schemeClr val="dk1"/>
                          </a:solidFill>
                          <a:latin typeface="+mn-lt"/>
                          <a:ea typeface="+mn-ea"/>
                          <a:cs typeface="+mn-cs"/>
                        </a:rPr>
                        <a:t>Outcome no._ </a:t>
                      </a:r>
                      <a:r>
                        <a:rPr lang="en-US" sz="1200" b="1" kern="1200" dirty="0" smtClean="0">
                          <a:solidFill>
                            <a:schemeClr val="dk1"/>
                          </a:solidFill>
                          <a:latin typeface="+mn-lt"/>
                          <a:ea typeface="+mn-ea"/>
                          <a:cs typeface="+mn-cs"/>
                        </a:rPr>
                        <a:t>1 </a:t>
                      </a:r>
                      <a:r>
                        <a:rPr lang="en-US" sz="1200" b="1" kern="1200" dirty="0">
                          <a:solidFill>
                            <a:schemeClr val="dk1"/>
                          </a:solidFill>
                          <a:latin typeface="+mn-lt"/>
                          <a:ea typeface="+mn-ea"/>
                          <a:cs typeface="+mn-cs"/>
                        </a:rPr>
                        <a:t>_  </a:t>
                      </a:r>
                    </a:p>
                  </a:txBody>
                  <a:tcPr/>
                </a:tc>
                <a:tc hMerge="1">
                  <a:txBody>
                    <a:bodyPr/>
                    <a:lstStyle/>
                    <a:p>
                      <a:endParaRPr lang="en-US" dirty="0"/>
                    </a:p>
                  </a:txBody>
                  <a:tcPr/>
                </a:tc>
                <a:tc>
                  <a:txBody>
                    <a:bodyPr/>
                    <a:lstStyle/>
                    <a:p>
                      <a:r>
                        <a:rPr lang="en-US" sz="1200" b="1" kern="1200" dirty="0">
                          <a:solidFill>
                            <a:schemeClr val="dk1"/>
                          </a:solidFill>
                          <a:latin typeface="+mn-lt"/>
                          <a:ea typeface="+mn-ea"/>
                          <a:cs typeface="+mn-cs"/>
                        </a:rPr>
                        <a:t>Output no._ </a:t>
                      </a:r>
                      <a:r>
                        <a:rPr lang="en-US" sz="1200" b="1" kern="1200" dirty="0" smtClean="0">
                          <a:solidFill>
                            <a:schemeClr val="dk1"/>
                          </a:solidFill>
                          <a:latin typeface="+mn-lt"/>
                          <a:ea typeface="+mn-ea"/>
                          <a:cs typeface="+mn-cs"/>
                        </a:rPr>
                        <a:t>1.2  </a:t>
                      </a:r>
                      <a:r>
                        <a:rPr lang="en-US" sz="1200" b="1" kern="1200" dirty="0">
                          <a:solidFill>
                            <a:schemeClr val="dk1"/>
                          </a:solidFill>
                          <a:latin typeface="+mn-lt"/>
                          <a:ea typeface="+mn-ea"/>
                          <a:cs typeface="+mn-cs"/>
                        </a:rPr>
                        <a:t>_</a:t>
                      </a:r>
                    </a:p>
                  </a:txBody>
                  <a:tcPr/>
                </a:tc>
                <a:tc gridSpan="2">
                  <a:txBody>
                    <a:bodyPr/>
                    <a:lstStyle/>
                    <a:p>
                      <a:r>
                        <a:rPr lang="en-US" sz="1200" b="1" kern="1200" dirty="0">
                          <a:solidFill>
                            <a:schemeClr val="dk1"/>
                          </a:solidFill>
                          <a:latin typeface="+mn-lt"/>
                          <a:ea typeface="+mn-ea"/>
                          <a:cs typeface="+mn-cs"/>
                        </a:rPr>
                        <a:t>Activity no._ </a:t>
                      </a:r>
                      <a:r>
                        <a:rPr lang="en-US" sz="1200" b="1" kern="1200" dirty="0" smtClean="0">
                          <a:solidFill>
                            <a:schemeClr val="dk1"/>
                          </a:solidFill>
                          <a:latin typeface="+mn-lt"/>
                          <a:ea typeface="+mn-ea"/>
                          <a:cs typeface="+mn-cs"/>
                        </a:rPr>
                        <a:t>1.2.1 </a:t>
                      </a:r>
                      <a:r>
                        <a:rPr lang="en-US" sz="1200" b="1" kern="1200" dirty="0">
                          <a:solidFill>
                            <a:schemeClr val="dk1"/>
                          </a:solidFill>
                          <a:latin typeface="+mn-lt"/>
                          <a:ea typeface="+mn-ea"/>
                          <a:cs typeface="+mn-cs"/>
                        </a:rPr>
                        <a:t>_ </a:t>
                      </a:r>
                    </a:p>
                  </a:txBody>
                  <a:tcPr/>
                </a:tc>
                <a:tc hMerge="1">
                  <a:txBody>
                    <a:bodyPr/>
                    <a:lstStyle/>
                    <a:p>
                      <a:endParaRPr lang="en-US" dirty="0"/>
                    </a:p>
                  </a:txBody>
                  <a:tcPr/>
                </a:tc>
                <a:extLst>
                  <a:ext uri="{0D108BD9-81ED-4DB2-BD59-A6C34878D82A}">
                    <a16:rowId xmlns:a16="http://schemas.microsoft.com/office/drawing/2014/main" val="3505229905"/>
                  </a:ext>
                </a:extLst>
              </a:tr>
              <a:tr h="444514">
                <a:tc>
                  <a:txBody>
                    <a:bodyPr/>
                    <a:lstStyle/>
                    <a:p>
                      <a:r>
                        <a:rPr lang="en-US" sz="1200" b="1" dirty="0"/>
                        <a:t>Sub-activity title </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MA1211-18: Improved irrigation technologies for efficient and sustainable agricultural water management in rural Mali.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444514">
                <a:tc>
                  <a:txBody>
                    <a:bodyPr/>
                    <a:lstStyle/>
                    <a:p>
                      <a:r>
                        <a:rPr lang="en-US" sz="1200" b="1" dirty="0"/>
                        <a:t>Location/sites </a:t>
                      </a:r>
                    </a:p>
                    <a:p>
                      <a:r>
                        <a:rPr lang="en-US" sz="1200" b="1" dirty="0"/>
                        <a:t>for sub-activity</a:t>
                      </a:r>
                    </a:p>
                  </a:txBody>
                  <a:tcPr/>
                </a:tc>
                <a:tc gridSpan="4">
                  <a:txBody>
                    <a:bodyPr/>
                    <a:lstStyle/>
                    <a:p>
                      <a:pPr marL="0" algn="l" defTabSz="914400" rtl="0" eaLnBrk="1" latinLnBrk="0" hangingPunct="1"/>
                      <a:r>
                        <a:rPr lang="en-US" sz="1200" b="1" kern="1200" dirty="0" err="1" smtClean="0">
                          <a:solidFill>
                            <a:schemeClr val="dk1"/>
                          </a:solidFill>
                          <a:latin typeface="+mn-lt"/>
                          <a:ea typeface="+mn-ea"/>
                          <a:cs typeface="+mn-cs"/>
                        </a:rPr>
                        <a:t>Koutiala</a:t>
                      </a:r>
                      <a:r>
                        <a:rPr lang="en-US" sz="1200" b="1" kern="1200" dirty="0" smtClean="0">
                          <a:solidFill>
                            <a:schemeClr val="dk1"/>
                          </a:solidFill>
                          <a:latin typeface="+mn-lt"/>
                          <a:ea typeface="+mn-ea"/>
                          <a:cs typeface="+mn-cs"/>
                        </a:rPr>
                        <a:t> and </a:t>
                      </a:r>
                      <a:r>
                        <a:rPr lang="en-US" sz="1200" b="1" kern="1200" dirty="0" err="1" smtClean="0">
                          <a:solidFill>
                            <a:schemeClr val="dk1"/>
                          </a:solidFill>
                          <a:latin typeface="+mn-lt"/>
                          <a:ea typeface="+mn-ea"/>
                          <a:cs typeface="+mn-cs"/>
                        </a:rPr>
                        <a:t>Bougouni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444514">
                <a:tc>
                  <a:txBody>
                    <a:bodyPr/>
                    <a:lstStyle/>
                    <a:p>
                      <a:r>
                        <a:rPr lang="en-US" sz="1200" b="1" dirty="0"/>
                        <a:t>Implementation timeframe (start/end date)</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July 2018 to January 2019</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977931">
                <a:tc>
                  <a:txBody>
                    <a:bodyPr/>
                    <a:lstStyle/>
                    <a:p>
                      <a:r>
                        <a:rPr lang="en-US" sz="1200" b="1" dirty="0"/>
                        <a:t>Deliverables</a:t>
                      </a:r>
                    </a:p>
                  </a:txBody>
                  <a:tcPr/>
                </a:tc>
                <a:tc gridSpan="3">
                  <a:txBody>
                    <a:bodyPr/>
                    <a:lstStyle/>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Data on existing solar energy based water management practices (2018).</a:t>
                      </a:r>
                    </a:p>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Report on existing initiatives, practices and constraints of using solar energy based pumps and improved irrigation practices in rural Mali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val="3087860269"/>
                  </a:ext>
                </a:extLst>
              </a:tr>
              <a:tr h="2578181">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b="1" kern="1200" dirty="0" smtClean="0">
                          <a:solidFill>
                            <a:schemeClr val="dk1"/>
                          </a:solidFill>
                          <a:latin typeface="+mn-lt"/>
                          <a:ea typeface="+mn-ea"/>
                          <a:cs typeface="+mn-cs"/>
                        </a:rPr>
                        <a:t>Productivity: Field/Plot level: Yield and fodder (Kg/ ha / season): Household level: Farmer perceptions and ratings of technology yield performance as the result of the technologies. Landscape level: Net Primary Productivity (above ground).</a:t>
                      </a:r>
                      <a:endParaRPr lang="en-US" sz="1200" b="1" kern="1200" dirty="0">
                        <a:solidFill>
                          <a:schemeClr val="dk1"/>
                        </a:solidFill>
                        <a:latin typeface="+mn-lt"/>
                        <a:ea typeface="+mn-ea"/>
                        <a:cs typeface="+mn-cs"/>
                      </a:endParaRPr>
                    </a:p>
                    <a:p>
                      <a:pPr marL="228600" indent="-228600">
                        <a:buFont typeface="+mj-lt"/>
                        <a:buAutoNum type="arabicPeriod"/>
                      </a:pPr>
                      <a:r>
                        <a:rPr lang="en-US" sz="1200" b="1" kern="1200" dirty="0" smtClean="0">
                          <a:solidFill>
                            <a:schemeClr val="dk1"/>
                          </a:solidFill>
                          <a:latin typeface="+mn-lt"/>
                          <a:ea typeface="+mn-ea"/>
                          <a:cs typeface="+mn-cs"/>
                        </a:rPr>
                        <a:t>Environmental: Field/Plot level: # days during growing season without adequate soil moisture (from rain or irrigation) for crop growth. Farm level: Depth to shallow ground water</a:t>
                      </a:r>
                      <a:endParaRPr lang="fr-FR" sz="1200" b="1" kern="1200" dirty="0" smtClean="0">
                        <a:solidFill>
                          <a:schemeClr val="dk1"/>
                        </a:solidFill>
                        <a:latin typeface="+mn-lt"/>
                        <a:ea typeface="+mn-ea"/>
                        <a:cs typeface="+mn-cs"/>
                      </a:endParaRPr>
                    </a:p>
                    <a:p>
                      <a:pPr marL="228600" indent="-228600">
                        <a:buFont typeface="+mj-lt"/>
                        <a:buAutoNum type="arabicPeriod"/>
                      </a:pPr>
                      <a:r>
                        <a:rPr lang="en-US" sz="1200" b="1" kern="1200" dirty="0" smtClean="0">
                          <a:solidFill>
                            <a:schemeClr val="dk1"/>
                          </a:solidFill>
                          <a:latin typeface="+mn-lt"/>
                          <a:ea typeface="+mn-ea"/>
                          <a:cs typeface="+mn-cs"/>
                        </a:rPr>
                        <a:t>Economic: Field/Plot level: Net income ($/crop/ha/season), coefficient of variability of net income, probability of low profitability, inputs per hectare, labor requirement (hours/ha), farmer rating of labor at household level</a:t>
                      </a:r>
                      <a:endParaRPr lang="en-US" sz="1200" dirty="0"/>
                    </a:p>
                  </a:txBody>
                  <a:tcPr/>
                </a:tc>
                <a:tc hMerge="1">
                  <a:txBody>
                    <a:bodyPr/>
                    <a:lstStyle/>
                    <a:p>
                      <a:endParaRPr lang="en-US"/>
                    </a:p>
                  </a:txBody>
                  <a:tcPr/>
                </a:tc>
                <a:tc hMerge="1">
                  <a:txBody>
                    <a:bodyPr/>
                    <a:lstStyle/>
                    <a:p>
                      <a:endParaRPr lang="en-US" dirty="0"/>
                    </a:p>
                  </a:txBody>
                  <a:tcPr/>
                </a:tc>
                <a:tc>
                  <a:txBody>
                    <a:bodyPr/>
                    <a:lstStyle/>
                    <a:p>
                      <a:r>
                        <a:rPr lang="en-US" sz="1200" b="1" kern="1200" dirty="0" smtClean="0">
                          <a:solidFill>
                            <a:schemeClr val="dk1"/>
                          </a:solidFill>
                          <a:latin typeface="+mn-lt"/>
                          <a:ea typeface="+mn-ea"/>
                          <a:cs typeface="+mn-cs"/>
                        </a:rPr>
                        <a:t>4.</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Social: Landscape level: Landscape level: Variability and distributions of productivity, income and assets,</a:t>
                      </a:r>
                      <a:endParaRPr lang="fr-FR" sz="1200" b="1" kern="1200" dirty="0" smtClean="0">
                        <a:solidFill>
                          <a:schemeClr val="dk1"/>
                        </a:solidFill>
                        <a:latin typeface="+mn-lt"/>
                        <a:ea typeface="+mn-ea"/>
                        <a:cs typeface="+mn-cs"/>
                      </a:endParaRP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5. Human: Landscape level: Market supply of diverse food, Infrastructure (e.g. warehousing, access to markets/roads, irrigation; dependent on geography), Number of farmers experimenting, % of men and women literate, % of men and women with numeracy</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val="2109533273"/>
                  </a:ext>
                </a:extLst>
              </a:tr>
              <a:tr h="622319">
                <a:tc>
                  <a:txBody>
                    <a:bodyPr/>
                    <a:lstStyle/>
                    <a:p>
                      <a:r>
                        <a:rPr lang="en-US" sz="1200" b="1" kern="1200" dirty="0">
                          <a:solidFill>
                            <a:schemeClr val="dk1"/>
                          </a:solidFill>
                          <a:latin typeface="+mn-lt"/>
                          <a:ea typeface="+mn-ea"/>
                          <a:cs typeface="+mn-cs"/>
                        </a:rPr>
                        <a:t>Research team and responsibilities</a:t>
                      </a:r>
                    </a:p>
                  </a:txBody>
                  <a:tcPr/>
                </a:tc>
                <a:tc gridSpan="3">
                  <a:txBody>
                    <a:bodyPr/>
                    <a:lstStyle/>
                    <a:p>
                      <a:pPr marL="228600" indent="-228600">
                        <a:buFont typeface="+mj-lt"/>
                        <a:buAutoNum type="arabicPeriod"/>
                      </a:pPr>
                      <a:r>
                        <a:rPr lang="en-US" sz="1200" b="1" kern="1200" dirty="0" smtClean="0">
                          <a:solidFill>
                            <a:schemeClr val="dk1"/>
                          </a:solidFill>
                          <a:latin typeface="+mn-lt"/>
                          <a:ea typeface="+mn-ea"/>
                          <a:cs typeface="+mn-cs"/>
                        </a:rPr>
                        <a:t>Birhanu Zemadim:</a:t>
                      </a:r>
                      <a:r>
                        <a:rPr lang="en-US" sz="1200" b="1" kern="1200" baseline="0" dirty="0" smtClean="0">
                          <a:solidFill>
                            <a:schemeClr val="dk1"/>
                          </a:solidFill>
                          <a:latin typeface="+mn-lt"/>
                          <a:ea typeface="+mn-ea"/>
                          <a:cs typeface="+mn-cs"/>
                        </a:rPr>
                        <a:t> activity leader</a:t>
                      </a:r>
                      <a:endParaRPr lang="en-US" sz="1200" b="1" kern="1200" dirty="0">
                        <a:solidFill>
                          <a:schemeClr val="dk1"/>
                        </a:solidFill>
                        <a:latin typeface="+mn-lt"/>
                        <a:ea typeface="+mn-ea"/>
                        <a:cs typeface="+mn-cs"/>
                      </a:endParaRPr>
                    </a:p>
                    <a:p>
                      <a:pPr marL="228600" indent="-228600">
                        <a:buFont typeface="+mj-lt"/>
                        <a:buAutoNum type="arabicPeriod"/>
                      </a:pPr>
                      <a:r>
                        <a:rPr lang="en-US" sz="1200" b="1" kern="1200" dirty="0" smtClean="0">
                          <a:solidFill>
                            <a:schemeClr val="dk1"/>
                          </a:solidFill>
                          <a:latin typeface="+mn-lt"/>
                          <a:ea typeface="+mn-ea"/>
                          <a:cs typeface="+mn-cs"/>
                        </a:rPr>
                        <a:t>Felix Badolo: economist</a:t>
                      </a:r>
                    </a:p>
                    <a:p>
                      <a:pPr marL="228600" indent="-228600">
                        <a:buFont typeface="+mj-lt"/>
                        <a:buAutoNum type="arabicPeriod"/>
                      </a:pPr>
                      <a:r>
                        <a:rPr lang="en-US" sz="1200" b="1" kern="1200" dirty="0" smtClean="0">
                          <a:solidFill>
                            <a:schemeClr val="dk1"/>
                          </a:solidFill>
                          <a:latin typeface="+mn-lt"/>
                          <a:ea typeface="+mn-ea"/>
                          <a:cs typeface="+mn-cs"/>
                        </a:rPr>
                        <a:t>Mahamadou Dicko: social</a:t>
                      </a:r>
                      <a:r>
                        <a:rPr lang="en-US" sz="1200" b="1" kern="1200" baseline="0" dirty="0" smtClean="0">
                          <a:solidFill>
                            <a:schemeClr val="dk1"/>
                          </a:solidFill>
                          <a:latin typeface="+mn-lt"/>
                          <a:ea typeface="+mn-ea"/>
                          <a:cs typeface="+mn-cs"/>
                        </a:rPr>
                        <a:t> scientist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b="1" kern="1200" dirty="0" smtClean="0">
                          <a:solidFill>
                            <a:schemeClr val="dk1"/>
                          </a:solidFill>
                          <a:latin typeface="+mn-lt"/>
                          <a:ea typeface="+mn-ea"/>
                          <a:cs typeface="+mn-cs"/>
                        </a:rPr>
                        <a:t>Jummai Yila: Gender</a:t>
                      </a:r>
                      <a:endParaRPr lang="en-US" sz="1200" b="1" kern="1200" dirty="0">
                        <a:solidFill>
                          <a:schemeClr val="dk1"/>
                        </a:solidFill>
                        <a:latin typeface="+mn-lt"/>
                        <a:ea typeface="+mn-ea"/>
                        <a:cs typeface="+mn-cs"/>
                      </a:endParaRPr>
                    </a:p>
                    <a:p>
                      <a:pPr marL="228600" indent="-228600">
                        <a:buFont typeface="+mj-lt"/>
                        <a:buAutoNum type="arabicPeriod" startAt="4"/>
                      </a:pPr>
                      <a:r>
                        <a:rPr lang="en-US" sz="1200" b="1" kern="1200" dirty="0" smtClean="0">
                          <a:solidFill>
                            <a:schemeClr val="dk1"/>
                          </a:solidFill>
                          <a:latin typeface="+mn-lt"/>
                          <a:ea typeface="+mn-ea"/>
                          <a:cs typeface="+mn-cs"/>
                        </a:rPr>
                        <a:t>Bougouna Sogoba: agronomist</a:t>
                      </a:r>
                    </a:p>
                  </a:txBody>
                  <a:tcPr/>
                </a:tc>
                <a:extLst>
                  <a:ext uri="{0D108BD9-81ED-4DB2-BD59-A6C34878D82A}">
                    <a16:rowId xmlns:a16="http://schemas.microsoft.com/office/drawing/2014/main" val="1252771777"/>
                  </a:ext>
                </a:extLst>
              </a:tr>
              <a:tr h="622319">
                <a:tc>
                  <a:txBody>
                    <a:bodyPr/>
                    <a:lstStyle/>
                    <a:p>
                      <a:r>
                        <a:rPr lang="en-US" sz="1200" b="1" dirty="0"/>
                        <a:t>Farming systems research perspective (how this work links with others)</a:t>
                      </a:r>
                    </a:p>
                  </a:txBody>
                  <a:tcPr/>
                </a:tc>
                <a:tc gridSpan="4">
                  <a:txBody>
                    <a:bodyPr/>
                    <a:lstStyle/>
                    <a:p>
                      <a:r>
                        <a:rPr lang="en-GB" sz="1200" b="1" kern="1200" dirty="0" smtClean="0">
                          <a:solidFill>
                            <a:schemeClr val="dk1"/>
                          </a:solidFill>
                          <a:latin typeface="+mn-lt"/>
                          <a:ea typeface="+mn-ea"/>
                          <a:cs typeface="+mn-cs"/>
                        </a:rPr>
                        <a:t>This activity has been linked to activities</a:t>
                      </a:r>
                      <a:r>
                        <a:rPr lang="en-GB" sz="1200" b="1" kern="1200" baseline="0" dirty="0" smtClean="0">
                          <a:solidFill>
                            <a:schemeClr val="dk1"/>
                          </a:solidFill>
                          <a:latin typeface="+mn-lt"/>
                          <a:ea typeface="+mn-ea"/>
                          <a:cs typeface="+mn-cs"/>
                        </a:rPr>
                        <a:t> </a:t>
                      </a:r>
                      <a:r>
                        <a:rPr lang="en-GB" sz="1200" b="1" kern="1200" dirty="0" smtClean="0">
                          <a:solidFill>
                            <a:schemeClr val="dk1"/>
                          </a:solidFill>
                          <a:latin typeface="+mn-lt"/>
                          <a:ea typeface="+mn-ea"/>
                          <a:cs typeface="+mn-cs"/>
                        </a:rPr>
                        <a:t> in the technology parks that have water</a:t>
                      </a:r>
                      <a:r>
                        <a:rPr lang="en-GB" sz="1200" b="1" kern="1200" baseline="0" dirty="0" smtClean="0">
                          <a:solidFill>
                            <a:schemeClr val="dk1"/>
                          </a:solidFill>
                          <a:latin typeface="+mn-lt"/>
                          <a:ea typeface="+mn-ea"/>
                          <a:cs typeface="+mn-cs"/>
                        </a:rPr>
                        <a:t> infrastructure. The work will be done along with other best bet technologies that consist of </a:t>
                      </a:r>
                      <a:r>
                        <a:rPr lang="en-GB" sz="1200" b="1" kern="1200" dirty="0" smtClean="0">
                          <a:solidFill>
                            <a:schemeClr val="dk1"/>
                          </a:solidFill>
                          <a:latin typeface="+mn-lt"/>
                          <a:ea typeface="+mn-ea"/>
                          <a:cs typeface="+mn-cs"/>
                        </a:rPr>
                        <a:t>agronomic and soil fertility improvement, soil and water conservation and improved crop cultivar activities. </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1471963457"/>
                  </a:ext>
                </a:extLst>
              </a:tr>
              <a:tr h="454690">
                <a:tc>
                  <a:txBody>
                    <a:bodyPr/>
                    <a:lstStyle/>
                    <a:p>
                      <a:r>
                        <a:rPr lang="en-US" sz="1200" b="1" dirty="0"/>
                        <a:t>Estimated fund requirement</a:t>
                      </a:r>
                    </a:p>
                  </a:txBody>
                  <a:tcPr/>
                </a:tc>
                <a:tc gridSpan="4">
                  <a:txBody>
                    <a:bodyPr/>
                    <a:lstStyle/>
                    <a:p>
                      <a:r>
                        <a:rPr lang="en-US" sz="1200" b="1" kern="1200" dirty="0" smtClean="0">
                          <a:solidFill>
                            <a:schemeClr val="dk1"/>
                          </a:solidFill>
                          <a:latin typeface="+mn-lt"/>
                          <a:ea typeface="+mn-ea"/>
                          <a:cs typeface="+mn-cs"/>
                        </a:rPr>
                        <a:t>ICRISAT $ 79460, AMDD   $ 12760</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14415025"/>
                  </a:ext>
                </a:extLst>
              </a:tr>
            </a:tbl>
          </a:graphicData>
        </a:graphic>
      </p:graphicFrame>
    </p:spTree>
    <p:extLst>
      <p:ext uri="{BB962C8B-B14F-4D97-AF65-F5344CB8AC3E}">
        <p14:creationId xmlns:p14="http://schemas.microsoft.com/office/powerpoint/2010/main" val="3994422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76200" y="76200"/>
            <a:ext cx="8763000" cy="6705600"/>
          </a:xfrm>
          <a:solidFill>
            <a:schemeClr val="bg1"/>
          </a:solidFill>
        </p:spPr>
        <p:txBody>
          <a:bodyPr/>
          <a:lstStyle/>
          <a:p>
            <a:r>
              <a:rPr lang="en-US" sz="2400" dirty="0" smtClean="0">
                <a:solidFill>
                  <a:schemeClr val="accent2"/>
                </a:solidFill>
              </a:rPr>
              <a:t>Objective</a:t>
            </a:r>
          </a:p>
          <a:p>
            <a:r>
              <a:rPr lang="en-US" sz="2000" dirty="0"/>
              <a:t>Evaluate existing initiatives and constraints in using efficient and sustainable water management practices using solar energy pumps and improved irrigation technologies</a:t>
            </a:r>
            <a:r>
              <a:rPr lang="en-US" sz="2000" dirty="0"/>
              <a:t>.</a:t>
            </a:r>
          </a:p>
          <a:p>
            <a:endParaRPr lang="en-US" sz="2400" dirty="0" smtClean="0">
              <a:solidFill>
                <a:schemeClr val="accent2"/>
              </a:solidFill>
            </a:endParaRPr>
          </a:p>
          <a:p>
            <a:r>
              <a:rPr lang="en-US" sz="2400" dirty="0" smtClean="0">
                <a:solidFill>
                  <a:schemeClr val="accent2"/>
                </a:solidFill>
              </a:rPr>
              <a:t>Procedures</a:t>
            </a:r>
          </a:p>
          <a:p>
            <a:pPr marL="457200" indent="-342900">
              <a:buFont typeface="Arial" panose="020B0604020202020204" pitchFamily="34" charset="0"/>
              <a:buChar char="•"/>
            </a:pPr>
            <a:r>
              <a:rPr lang="en-US" sz="2000" dirty="0"/>
              <a:t>The work utilizes survey data information on existing initiatives and practices of utilizing solar energy based pumps and improved irrigation practices in </a:t>
            </a:r>
            <a:r>
              <a:rPr lang="en-US" sz="2000" dirty="0" err="1"/>
              <a:t>Koutiala</a:t>
            </a:r>
            <a:r>
              <a:rPr lang="en-US" sz="2000" dirty="0"/>
              <a:t> and </a:t>
            </a:r>
            <a:r>
              <a:rPr lang="en-US" sz="2000" dirty="0" err="1"/>
              <a:t>Bougouni</a:t>
            </a:r>
            <a:r>
              <a:rPr lang="en-US" sz="2000" dirty="0"/>
              <a:t>. </a:t>
            </a:r>
            <a:endParaRPr lang="en-US" sz="2000" dirty="0" smtClean="0"/>
          </a:p>
          <a:p>
            <a:pPr marL="457200" indent="-342900">
              <a:buFont typeface="Arial" panose="020B0604020202020204" pitchFamily="34" charset="0"/>
              <a:buChar char="•"/>
            </a:pPr>
            <a:r>
              <a:rPr lang="en-US" sz="2000" dirty="0" smtClean="0"/>
              <a:t>Designing </a:t>
            </a:r>
            <a:r>
              <a:rPr lang="en-US" sz="2000" dirty="0"/>
              <a:t>solutions for agricultural water management investment options for the smallholder farming communities. </a:t>
            </a:r>
            <a:endParaRPr lang="en-US" sz="2000" dirty="0"/>
          </a:p>
          <a:p>
            <a:pPr marL="457200" indent="-342900">
              <a:buFont typeface="Arial" panose="020B0604020202020204" pitchFamily="34" charset="0"/>
              <a:buChar char="•"/>
            </a:pPr>
            <a:r>
              <a:rPr lang="en-US" sz="2000" dirty="0" smtClean="0"/>
              <a:t>GIS </a:t>
            </a:r>
            <a:r>
              <a:rPr lang="en-US" sz="2000" dirty="0"/>
              <a:t>and Remote sensing technologies along with climate information (</a:t>
            </a:r>
            <a:r>
              <a:rPr lang="en-US" sz="2000" dirty="0" err="1"/>
              <a:t>e.g</a:t>
            </a:r>
            <a:r>
              <a:rPr lang="en-US" sz="2000" dirty="0"/>
              <a:t> radiation, number of sunshine hours etc..) will be employed to characterize and define suitable zones to implement solar based energy pumps. </a:t>
            </a:r>
            <a:endParaRPr lang="en-US" sz="2000" dirty="0"/>
          </a:p>
          <a:p>
            <a:pPr marL="457200" indent="-342900">
              <a:buFont typeface="Arial" panose="020B0604020202020204" pitchFamily="34" charset="0"/>
              <a:buChar char="•"/>
            </a:pPr>
            <a:r>
              <a:rPr lang="en-US" sz="2000" dirty="0" smtClean="0">
                <a:latin typeface="Gill Sans" pitchFamily="34" charset="0"/>
              </a:rPr>
              <a:t>Efficient </a:t>
            </a:r>
            <a:r>
              <a:rPr lang="en-US" sz="2000" dirty="0">
                <a:latin typeface="Gill Sans" pitchFamily="34" charset="0"/>
              </a:rPr>
              <a:t>water management solutions will be accompanied with other technologies (improved crop cultivars, soil and water conservation practices and agronomic packages) </a:t>
            </a:r>
            <a:r>
              <a:rPr lang="en-US" sz="2000" dirty="0">
                <a:solidFill>
                  <a:schemeClr val="accent2"/>
                </a:solidFill>
                <a:latin typeface="Gill Sans" pitchFamily="34" charset="0"/>
              </a:rPr>
              <a:t>to evaluate the gains in productivity, social, livelihood and economic domains of the sustainability options</a:t>
            </a:r>
            <a:r>
              <a:rPr lang="en-US" sz="2000" dirty="0">
                <a:latin typeface="Gill Sans" pitchFamily="34" charset="0"/>
              </a:rPr>
              <a:t>. </a:t>
            </a:r>
            <a:endParaRPr lang="fr-FR" sz="2000" dirty="0">
              <a:latin typeface="Gill Sans" pitchFamily="34" charset="0"/>
            </a:endParaRPr>
          </a:p>
          <a:p>
            <a:endParaRPr lang="fr-FR" sz="2400" dirty="0"/>
          </a:p>
        </p:txBody>
      </p:sp>
    </p:spTree>
    <p:extLst>
      <p:ext uri="{BB962C8B-B14F-4D97-AF65-F5344CB8AC3E}">
        <p14:creationId xmlns:p14="http://schemas.microsoft.com/office/powerpoint/2010/main" val="3224603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753310492"/>
              </p:ext>
            </p:extLst>
          </p:nvPr>
        </p:nvGraphicFramePr>
        <p:xfrm>
          <a:off x="200891" y="2309"/>
          <a:ext cx="8915400" cy="6278941"/>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646009280"/>
                    </a:ext>
                  </a:extLst>
                </a:gridCol>
                <a:gridCol w="490436">
                  <a:extLst>
                    <a:ext uri="{9D8B030D-6E8A-4147-A177-3AD203B41FA5}">
                      <a16:colId xmlns:a16="http://schemas.microsoft.com/office/drawing/2014/main" val="1650091306"/>
                    </a:ext>
                  </a:extLst>
                </a:gridCol>
                <a:gridCol w="3062678">
                  <a:extLst>
                    <a:ext uri="{9D8B030D-6E8A-4147-A177-3AD203B41FA5}">
                      <a16:colId xmlns:a16="http://schemas.microsoft.com/office/drawing/2014/main" val="100015059"/>
                    </a:ext>
                  </a:extLst>
                </a:gridCol>
                <a:gridCol w="197015">
                  <a:extLst>
                    <a:ext uri="{9D8B030D-6E8A-4147-A177-3AD203B41FA5}">
                      <a16:colId xmlns:a16="http://schemas.microsoft.com/office/drawing/2014/main" val="456250825"/>
                    </a:ext>
                  </a:extLst>
                </a:gridCol>
                <a:gridCol w="3184071">
                  <a:extLst>
                    <a:ext uri="{9D8B030D-6E8A-4147-A177-3AD203B41FA5}">
                      <a16:colId xmlns:a16="http://schemas.microsoft.com/office/drawing/2014/main" val="1587143714"/>
                    </a:ext>
                  </a:extLst>
                </a:gridCol>
              </a:tblGrid>
              <a:tr h="266708">
                <a:tc gridSpan="2">
                  <a:txBody>
                    <a:bodyPr/>
                    <a:lstStyle/>
                    <a:p>
                      <a:r>
                        <a:rPr lang="en-US" sz="1200" b="1" kern="1200" dirty="0">
                          <a:solidFill>
                            <a:schemeClr val="dk1"/>
                          </a:solidFill>
                          <a:latin typeface="+mn-lt"/>
                          <a:ea typeface="+mn-ea"/>
                          <a:cs typeface="+mn-cs"/>
                        </a:rPr>
                        <a:t>Outcome no._ </a:t>
                      </a:r>
                      <a:r>
                        <a:rPr lang="en-US" sz="1200" b="1" kern="1200" dirty="0" smtClean="0">
                          <a:solidFill>
                            <a:schemeClr val="dk1"/>
                          </a:solidFill>
                          <a:latin typeface="+mn-lt"/>
                          <a:ea typeface="+mn-ea"/>
                          <a:cs typeface="+mn-cs"/>
                        </a:rPr>
                        <a:t>4 </a:t>
                      </a:r>
                      <a:r>
                        <a:rPr lang="en-US" sz="1200" b="1" kern="1200" dirty="0">
                          <a:solidFill>
                            <a:schemeClr val="dk1"/>
                          </a:solidFill>
                          <a:latin typeface="+mn-lt"/>
                          <a:ea typeface="+mn-ea"/>
                          <a:cs typeface="+mn-cs"/>
                        </a:rPr>
                        <a:t>_  </a:t>
                      </a:r>
                    </a:p>
                  </a:txBody>
                  <a:tcPr/>
                </a:tc>
                <a:tc hMerge="1">
                  <a:txBody>
                    <a:bodyPr/>
                    <a:lstStyle/>
                    <a:p>
                      <a:endParaRPr lang="en-US" dirty="0"/>
                    </a:p>
                  </a:txBody>
                  <a:tcPr/>
                </a:tc>
                <a:tc>
                  <a:txBody>
                    <a:bodyPr/>
                    <a:lstStyle/>
                    <a:p>
                      <a:r>
                        <a:rPr lang="en-US" sz="1200" b="1" kern="1200" dirty="0">
                          <a:solidFill>
                            <a:schemeClr val="dk1"/>
                          </a:solidFill>
                          <a:latin typeface="+mn-lt"/>
                          <a:ea typeface="+mn-ea"/>
                          <a:cs typeface="+mn-cs"/>
                        </a:rPr>
                        <a:t>Output no._ </a:t>
                      </a:r>
                      <a:r>
                        <a:rPr lang="en-US" sz="1200" b="1" kern="1200" dirty="0" smtClean="0">
                          <a:solidFill>
                            <a:schemeClr val="dk1"/>
                          </a:solidFill>
                          <a:latin typeface="+mn-lt"/>
                          <a:ea typeface="+mn-ea"/>
                          <a:cs typeface="+mn-cs"/>
                        </a:rPr>
                        <a:t>4.4  </a:t>
                      </a:r>
                      <a:r>
                        <a:rPr lang="en-US" sz="1200" b="1" kern="1200" dirty="0">
                          <a:solidFill>
                            <a:schemeClr val="dk1"/>
                          </a:solidFill>
                          <a:latin typeface="+mn-lt"/>
                          <a:ea typeface="+mn-ea"/>
                          <a:cs typeface="+mn-cs"/>
                        </a:rPr>
                        <a:t>_</a:t>
                      </a:r>
                    </a:p>
                  </a:txBody>
                  <a:tcPr/>
                </a:tc>
                <a:tc gridSpan="2">
                  <a:txBody>
                    <a:bodyPr/>
                    <a:lstStyle/>
                    <a:p>
                      <a:r>
                        <a:rPr lang="en-US" sz="1200" b="1" kern="1200" dirty="0">
                          <a:solidFill>
                            <a:schemeClr val="dk1"/>
                          </a:solidFill>
                          <a:latin typeface="+mn-lt"/>
                          <a:ea typeface="+mn-ea"/>
                          <a:cs typeface="+mn-cs"/>
                        </a:rPr>
                        <a:t>Activity no._ </a:t>
                      </a:r>
                      <a:r>
                        <a:rPr lang="en-US" sz="1200" b="1" kern="1200" dirty="0" smtClean="0">
                          <a:solidFill>
                            <a:schemeClr val="dk1"/>
                          </a:solidFill>
                          <a:latin typeface="+mn-lt"/>
                          <a:ea typeface="+mn-ea"/>
                          <a:cs typeface="+mn-cs"/>
                        </a:rPr>
                        <a:t>4.4.1 </a:t>
                      </a:r>
                      <a:r>
                        <a:rPr lang="en-US" sz="1200" b="1" kern="1200" dirty="0">
                          <a:solidFill>
                            <a:schemeClr val="dk1"/>
                          </a:solidFill>
                          <a:latin typeface="+mn-lt"/>
                          <a:ea typeface="+mn-ea"/>
                          <a:cs typeface="+mn-cs"/>
                        </a:rPr>
                        <a:t>_ </a:t>
                      </a:r>
                    </a:p>
                  </a:txBody>
                  <a:tcPr/>
                </a:tc>
                <a:tc hMerge="1">
                  <a:txBody>
                    <a:bodyPr/>
                    <a:lstStyle/>
                    <a:p>
                      <a:endParaRPr lang="en-US" dirty="0"/>
                    </a:p>
                  </a:txBody>
                  <a:tcPr/>
                </a:tc>
                <a:extLst>
                  <a:ext uri="{0D108BD9-81ED-4DB2-BD59-A6C34878D82A}">
                    <a16:rowId xmlns:a16="http://schemas.microsoft.com/office/drawing/2014/main" val="3505229905"/>
                  </a:ext>
                </a:extLst>
              </a:tr>
              <a:tr h="444514">
                <a:tc>
                  <a:txBody>
                    <a:bodyPr/>
                    <a:lstStyle/>
                    <a:p>
                      <a:r>
                        <a:rPr lang="en-US" sz="1200" b="1" dirty="0"/>
                        <a:t>Sub-activity title </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MA4411-17: Operation of four technology parks as hubs for research and dissemination in </a:t>
                      </a:r>
                      <a:r>
                        <a:rPr lang="en-US" sz="1200" b="1" kern="1200" dirty="0" err="1" smtClean="0">
                          <a:solidFill>
                            <a:schemeClr val="dk1"/>
                          </a:solidFill>
                          <a:latin typeface="+mn-lt"/>
                          <a:ea typeface="+mn-ea"/>
                          <a:cs typeface="+mn-cs"/>
                        </a:rPr>
                        <a:t>Bougouni</a:t>
                      </a:r>
                      <a:r>
                        <a:rPr lang="en-US" sz="1200" b="1" kern="1200" dirty="0" smtClean="0">
                          <a:solidFill>
                            <a:schemeClr val="dk1"/>
                          </a:solidFill>
                          <a:latin typeface="+mn-lt"/>
                          <a:ea typeface="+mn-ea"/>
                          <a:cs typeface="+mn-cs"/>
                        </a:rPr>
                        <a:t> and </a:t>
                      </a:r>
                      <a:r>
                        <a:rPr lang="en-US" sz="1200" b="1" kern="1200" dirty="0" err="1" smtClean="0">
                          <a:solidFill>
                            <a:schemeClr val="dk1"/>
                          </a:solidFill>
                          <a:latin typeface="+mn-lt"/>
                          <a:ea typeface="+mn-ea"/>
                          <a:cs typeface="+mn-cs"/>
                        </a:rPr>
                        <a:t>Koutiala</a:t>
                      </a:r>
                      <a:r>
                        <a:rPr lang="en-US" sz="1200" b="1" kern="1200" dirty="0" smtClean="0">
                          <a:solidFill>
                            <a:schemeClr val="dk1"/>
                          </a:solidFill>
                          <a:latin typeface="+mn-lt"/>
                          <a:ea typeface="+mn-ea"/>
                          <a:cs typeface="+mn-cs"/>
                        </a:rPr>
                        <a: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444514">
                <a:tc>
                  <a:txBody>
                    <a:bodyPr/>
                    <a:lstStyle/>
                    <a:p>
                      <a:r>
                        <a:rPr lang="en-US" sz="1200" b="1" dirty="0"/>
                        <a:t>Location/sites </a:t>
                      </a:r>
                    </a:p>
                    <a:p>
                      <a:r>
                        <a:rPr lang="en-US" sz="1200" b="1" dirty="0"/>
                        <a:t>for sub-activity</a:t>
                      </a:r>
                    </a:p>
                  </a:txBody>
                  <a:tcPr/>
                </a:tc>
                <a:tc gridSpan="4">
                  <a:txBody>
                    <a:bodyPr/>
                    <a:lstStyle/>
                    <a:p>
                      <a:pPr marL="0" algn="l" defTabSz="914400" rtl="0" eaLnBrk="1" latinLnBrk="0" hangingPunct="1"/>
                      <a:r>
                        <a:rPr lang="en-US" sz="1200" b="1" kern="1200" dirty="0" err="1" smtClean="0">
                          <a:solidFill>
                            <a:schemeClr val="dk1"/>
                          </a:solidFill>
                          <a:latin typeface="+mn-lt"/>
                          <a:ea typeface="+mn-ea"/>
                          <a:cs typeface="+mn-cs"/>
                        </a:rPr>
                        <a:t>Koutiala</a:t>
                      </a:r>
                      <a:r>
                        <a:rPr lang="en-US" sz="1200" b="1" kern="1200" dirty="0" smtClean="0">
                          <a:solidFill>
                            <a:schemeClr val="dk1"/>
                          </a:solidFill>
                          <a:latin typeface="+mn-lt"/>
                          <a:ea typeface="+mn-ea"/>
                          <a:cs typeface="+mn-cs"/>
                        </a:rPr>
                        <a:t> and </a:t>
                      </a:r>
                      <a:r>
                        <a:rPr lang="en-US" sz="1200" b="1" kern="1200" dirty="0" err="1" smtClean="0">
                          <a:solidFill>
                            <a:schemeClr val="dk1"/>
                          </a:solidFill>
                          <a:latin typeface="+mn-lt"/>
                          <a:ea typeface="+mn-ea"/>
                          <a:cs typeface="+mn-cs"/>
                        </a:rPr>
                        <a:t>Bougouni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444514">
                <a:tc>
                  <a:txBody>
                    <a:bodyPr/>
                    <a:lstStyle/>
                    <a:p>
                      <a:r>
                        <a:rPr lang="en-US" sz="1200" b="1" dirty="0"/>
                        <a:t>Implementation timeframe (start/end date)</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July 2018 to January 2019</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977931">
                <a:tc>
                  <a:txBody>
                    <a:bodyPr/>
                    <a:lstStyle/>
                    <a:p>
                      <a:r>
                        <a:rPr lang="en-US" sz="1200" b="1" dirty="0"/>
                        <a:t>Deliverables</a:t>
                      </a:r>
                    </a:p>
                  </a:txBody>
                  <a:tcPr/>
                </a:tc>
                <a:tc gridSpan="3">
                  <a:txBody>
                    <a:bodyPr/>
                    <a:lstStyle/>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All field trial data that include agronomic, land, soil and water management</a:t>
                      </a:r>
                    </a:p>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All data related to training and farmers field visit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0" indent="0">
                        <a:buFont typeface="+mj-lt"/>
                        <a:buNone/>
                      </a:pPr>
                      <a:r>
                        <a:rPr lang="en-US" sz="1200" b="1" kern="1200" dirty="0" smtClean="0">
                          <a:solidFill>
                            <a:schemeClr val="dk1"/>
                          </a:solidFill>
                          <a:latin typeface="+mn-lt"/>
                          <a:ea typeface="+mn-ea"/>
                          <a:cs typeface="+mn-cs"/>
                        </a:rPr>
                        <a:t>3. A report on the types of technologies disseminated, capacity building, farmers’ field visit and video demonstration</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val="3087860269"/>
                  </a:ext>
                </a:extLst>
              </a:tr>
              <a:tr h="1183840">
                <a:tc>
                  <a:txBody>
                    <a:bodyPr/>
                    <a:lstStyle/>
                    <a:p>
                      <a:r>
                        <a:rPr lang="en-US" sz="1200" b="1" dirty="0"/>
                        <a:t>S.I. domain and indicators for which data was collected – indicate metric and scale</a:t>
                      </a:r>
                    </a:p>
                  </a:txBody>
                  <a:tcPr/>
                </a:tc>
                <a:tc gridSpan="3">
                  <a:txBody>
                    <a:bodyPr/>
                    <a:lstStyle/>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Productivity: All data at the plot level in the technology park.</a:t>
                      </a:r>
                      <a:endParaRPr lang="en-US" sz="1200" b="1" kern="1200" dirty="0">
                        <a:solidFill>
                          <a:schemeClr val="dk1"/>
                        </a:solidFill>
                        <a:latin typeface="+mn-lt"/>
                        <a:ea typeface="+mn-ea"/>
                        <a:cs typeface="+mn-cs"/>
                      </a:endParaRP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Environmental: All data at the plot level in the technology park</a:t>
                      </a:r>
                      <a:endParaRPr lang="fr-FR" sz="1200" b="1" kern="1200" dirty="0" smtClean="0">
                        <a:solidFill>
                          <a:schemeClr val="dk1"/>
                        </a:solidFill>
                        <a:latin typeface="+mn-lt"/>
                        <a:ea typeface="+mn-ea"/>
                        <a:cs typeface="+mn-cs"/>
                      </a:endParaRP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Economic: Field/Plot level: All data at the plot level in the technology park</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dirty="0"/>
                    </a:p>
                  </a:txBody>
                  <a:tcPr/>
                </a:tc>
                <a:tc>
                  <a:txBody>
                    <a:bodyPr/>
                    <a:lstStyle/>
                    <a:p>
                      <a:pPr marL="0" indent="0" algn="l" defTabSz="914400" rtl="0" eaLnBrk="1" latinLnBrk="0" hangingPunct="1">
                        <a:buFont typeface="+mj-lt"/>
                        <a:buNone/>
                      </a:pPr>
                      <a:r>
                        <a:rPr lang="en-US" sz="1200" b="1" kern="1200" dirty="0" smtClean="0">
                          <a:solidFill>
                            <a:schemeClr val="dk1"/>
                          </a:solidFill>
                          <a:latin typeface="+mn-lt"/>
                          <a:ea typeface="+mn-ea"/>
                          <a:cs typeface="+mn-cs"/>
                        </a:rPr>
                        <a:t>4. Social: All data at the plot level in the technology park</a:t>
                      </a:r>
                    </a:p>
                    <a:p>
                      <a:pPr marL="0" indent="0" algn="l" defTabSz="914400" rtl="0" eaLnBrk="1" latinLnBrk="0" hangingPunct="1">
                        <a:buFont typeface="+mj-lt"/>
                        <a:buNone/>
                      </a:pPr>
                      <a:r>
                        <a:rPr lang="en-US" sz="1200" b="1" kern="1200" dirty="0" smtClean="0">
                          <a:solidFill>
                            <a:schemeClr val="dk1"/>
                          </a:solidFill>
                          <a:latin typeface="+mn-lt"/>
                          <a:ea typeface="+mn-ea"/>
                          <a:cs typeface="+mn-cs"/>
                        </a:rPr>
                        <a:t>5. Human: All data at the plot level in the technology park</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val="2109533273"/>
                  </a:ext>
                </a:extLst>
              </a:tr>
              <a:tr h="622319">
                <a:tc>
                  <a:txBody>
                    <a:bodyPr/>
                    <a:lstStyle/>
                    <a:p>
                      <a:r>
                        <a:rPr lang="en-US" sz="1200" b="1" kern="1200" dirty="0">
                          <a:solidFill>
                            <a:schemeClr val="dk1"/>
                          </a:solidFill>
                          <a:latin typeface="+mn-lt"/>
                          <a:ea typeface="+mn-ea"/>
                          <a:cs typeface="+mn-cs"/>
                        </a:rPr>
                        <a:t>Research team and responsibilities</a:t>
                      </a:r>
                    </a:p>
                  </a:txBody>
                  <a:tcPr/>
                </a:tc>
                <a:tc gridSpan="3">
                  <a:txBody>
                    <a:bodyPr/>
                    <a:lstStyle/>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Birhanu Zemadim: activity leader</a:t>
                      </a:r>
                      <a:endParaRPr lang="en-US" sz="1200" b="1" kern="1200" dirty="0">
                        <a:solidFill>
                          <a:schemeClr val="dk1"/>
                        </a:solidFill>
                        <a:latin typeface="+mn-lt"/>
                        <a:ea typeface="+mn-ea"/>
                        <a:cs typeface="+mn-cs"/>
                      </a:endParaRP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Felix Badolo: economist</a:t>
                      </a: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Mahamadou Dicko: social scientist</a:t>
                      </a: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Jean-Baptiste Tignegre: Vegetable </a:t>
                      </a:r>
                      <a:r>
                        <a:rPr lang="en-US" sz="1200" b="1" kern="1200" dirty="0" err="1" smtClean="0">
                          <a:solidFill>
                            <a:schemeClr val="dk1"/>
                          </a:solidFill>
                          <a:latin typeface="+mn-lt"/>
                          <a:ea typeface="+mn-ea"/>
                          <a:cs typeface="+mn-cs"/>
                        </a:rPr>
                        <a:t>breader</a:t>
                      </a:r>
                      <a:endParaRPr lang="en-US" sz="1200" b="1" kern="1200" dirty="0" smtClean="0">
                        <a:solidFill>
                          <a:schemeClr val="dk1"/>
                        </a:solidFill>
                        <a:latin typeface="+mn-lt"/>
                        <a:ea typeface="+mn-ea"/>
                        <a:cs typeface="+mn-cs"/>
                      </a:endParaRP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Oumar </a:t>
                      </a:r>
                      <a:r>
                        <a:rPr lang="en-US" sz="1200" b="1" kern="1200" dirty="0" err="1" smtClean="0">
                          <a:solidFill>
                            <a:schemeClr val="dk1"/>
                          </a:solidFill>
                          <a:latin typeface="+mn-lt"/>
                          <a:ea typeface="+mn-ea"/>
                          <a:cs typeface="+mn-cs"/>
                        </a:rPr>
                        <a:t>Samake</a:t>
                      </a:r>
                      <a:r>
                        <a:rPr lang="en-US" sz="1200" b="1" kern="1200" dirty="0" smtClean="0">
                          <a:solidFill>
                            <a:schemeClr val="dk1"/>
                          </a:solidFill>
                          <a:latin typeface="+mn-lt"/>
                          <a:ea typeface="+mn-ea"/>
                          <a:cs typeface="+mn-cs"/>
                        </a:rPr>
                        <a:t>: AMEDD project manager</a:t>
                      </a:r>
                    </a:p>
                    <a:p>
                      <a:pPr marL="228600" indent="-228600" algn="l" defTabSz="914400" rtl="0" eaLnBrk="1" latinLnBrk="0" hangingPunct="1">
                        <a:buFont typeface="+mj-lt"/>
                        <a:buAutoNum type="arabicPeriod"/>
                      </a:pPr>
                      <a:r>
                        <a:rPr lang="en-US" sz="1200" b="1" kern="1200" dirty="0" err="1" smtClean="0">
                          <a:solidFill>
                            <a:schemeClr val="dk1"/>
                          </a:solidFill>
                          <a:latin typeface="+mn-lt"/>
                          <a:ea typeface="+mn-ea"/>
                          <a:cs typeface="+mn-cs"/>
                        </a:rPr>
                        <a:t>Tumaini</a:t>
                      </a:r>
                      <a:r>
                        <a:rPr lang="en-US" sz="1200" b="1" kern="1200" dirty="0" smtClean="0">
                          <a:solidFill>
                            <a:schemeClr val="dk1"/>
                          </a:solidFill>
                          <a:latin typeface="+mn-lt"/>
                          <a:ea typeface="+mn-ea"/>
                          <a:cs typeface="+mn-cs"/>
                        </a:rPr>
                        <a:t> Sidibe: FENABE focal person</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0" indent="0">
                        <a:buFont typeface="+mj-lt"/>
                        <a:buNone/>
                      </a:pPr>
                      <a:r>
                        <a:rPr lang="en-US" sz="1200" b="1" kern="1200" dirty="0" smtClean="0">
                          <a:solidFill>
                            <a:schemeClr val="dk1"/>
                          </a:solidFill>
                          <a:latin typeface="+mn-lt"/>
                          <a:ea typeface="+mn-ea"/>
                          <a:cs typeface="+mn-cs"/>
                        </a:rPr>
                        <a:t>7. Jummai Yila: Gender</a:t>
                      </a:r>
                      <a:endParaRPr lang="en-US" sz="1200" b="1" kern="1200" dirty="0">
                        <a:solidFill>
                          <a:schemeClr val="dk1"/>
                        </a:solidFill>
                        <a:latin typeface="+mn-lt"/>
                        <a:ea typeface="+mn-ea"/>
                        <a:cs typeface="+mn-cs"/>
                      </a:endParaRPr>
                    </a:p>
                    <a:p>
                      <a:pPr marL="0" indent="0">
                        <a:buFont typeface="+mj-lt"/>
                        <a:buNone/>
                      </a:pPr>
                      <a:r>
                        <a:rPr lang="en-US" sz="1200" b="1" kern="1200" dirty="0" smtClean="0">
                          <a:solidFill>
                            <a:schemeClr val="dk1"/>
                          </a:solidFill>
                          <a:latin typeface="+mn-lt"/>
                          <a:ea typeface="+mn-ea"/>
                          <a:cs typeface="+mn-cs"/>
                        </a:rPr>
                        <a:t>8.</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Bougouna Sogoba: agronomist</a:t>
                      </a:r>
                    </a:p>
                  </a:txBody>
                  <a:tcPr/>
                </a:tc>
                <a:extLst>
                  <a:ext uri="{0D108BD9-81ED-4DB2-BD59-A6C34878D82A}">
                    <a16:rowId xmlns:a16="http://schemas.microsoft.com/office/drawing/2014/main" val="1252771777"/>
                  </a:ext>
                </a:extLst>
              </a:tr>
              <a:tr h="622319">
                <a:tc>
                  <a:txBody>
                    <a:bodyPr/>
                    <a:lstStyle/>
                    <a:p>
                      <a:r>
                        <a:rPr lang="en-US" sz="1200" b="1" dirty="0"/>
                        <a:t>Farming systems research perspective (how this work links with others)</a:t>
                      </a:r>
                    </a:p>
                  </a:txBody>
                  <a:tcPr/>
                </a:tc>
                <a:tc gridSpan="4">
                  <a:txBody>
                    <a:bodyPr/>
                    <a:lstStyle/>
                    <a:p>
                      <a:r>
                        <a:rPr lang="en-GB" sz="1200" b="1" kern="1200" dirty="0" smtClean="0">
                          <a:solidFill>
                            <a:schemeClr val="dk1"/>
                          </a:solidFill>
                          <a:latin typeface="+mn-lt"/>
                          <a:ea typeface="+mn-ea"/>
                          <a:cs typeface="+mn-cs"/>
                        </a:rPr>
                        <a:t>The technology parks are the sites for technological innovation, demonstration and capacity building. Best-bet technological innovations will be scaled-up to farmers fields through farmers exchange visits and implementation of trials at farmers field. Hence technology parks are considered as ideal sites where scaling works start.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1471963457"/>
                  </a:ext>
                </a:extLst>
              </a:tr>
              <a:tr h="454690">
                <a:tc>
                  <a:txBody>
                    <a:bodyPr/>
                    <a:lstStyle/>
                    <a:p>
                      <a:r>
                        <a:rPr lang="en-US" sz="1200" b="1" dirty="0"/>
                        <a:t>Estimated fund requirement</a:t>
                      </a:r>
                    </a:p>
                  </a:txBody>
                  <a:tcPr/>
                </a:tc>
                <a:tc gridSpan="4">
                  <a:txBody>
                    <a:bodyPr/>
                    <a:lstStyle/>
                    <a:p>
                      <a:r>
                        <a:rPr lang="en-US" sz="1200" b="1" kern="1200" dirty="0" smtClean="0">
                          <a:solidFill>
                            <a:schemeClr val="dk1"/>
                          </a:solidFill>
                          <a:latin typeface="+mn-lt"/>
                          <a:ea typeface="+mn-ea"/>
                          <a:cs typeface="+mn-cs"/>
                        </a:rPr>
                        <a:t>ICRISAT $ 174580, AMEDD   $ 29000, FENABE 29000</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14415025"/>
                  </a:ext>
                </a:extLst>
              </a:tr>
            </a:tbl>
          </a:graphicData>
        </a:graphic>
      </p:graphicFrame>
    </p:spTree>
    <p:extLst>
      <p:ext uri="{BB962C8B-B14F-4D97-AF65-F5344CB8AC3E}">
        <p14:creationId xmlns:p14="http://schemas.microsoft.com/office/powerpoint/2010/main" val="1394081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52400" y="457200"/>
            <a:ext cx="8763000" cy="6019800"/>
          </a:xfrm>
          <a:solidFill>
            <a:schemeClr val="bg1"/>
          </a:solidFill>
        </p:spPr>
        <p:txBody>
          <a:bodyPr/>
          <a:lstStyle/>
          <a:p>
            <a:endParaRPr lang="en-US" sz="2400" dirty="0" smtClean="0">
              <a:solidFill>
                <a:schemeClr val="accent2"/>
              </a:solidFill>
            </a:endParaRPr>
          </a:p>
          <a:p>
            <a:r>
              <a:rPr lang="en-US" sz="2400" dirty="0" smtClean="0">
                <a:solidFill>
                  <a:schemeClr val="accent2"/>
                </a:solidFill>
              </a:rPr>
              <a:t>Objectives</a:t>
            </a:r>
          </a:p>
          <a:p>
            <a:pPr marL="457200" indent="-342900">
              <a:buFont typeface="Arial" panose="020B0604020202020204" pitchFamily="34" charset="0"/>
              <a:buChar char="•"/>
            </a:pPr>
            <a:r>
              <a:rPr lang="en-US" sz="2400" dirty="0"/>
              <a:t>Conducting integrated and multi-disciplinary research and scaling strategy on sustainable intensification </a:t>
            </a:r>
            <a:r>
              <a:rPr lang="en-US" sz="2400" dirty="0" smtClean="0"/>
              <a:t>program.</a:t>
            </a:r>
            <a:endParaRPr lang="en-US" sz="2400" dirty="0"/>
          </a:p>
          <a:p>
            <a:pPr marL="982980" lvl="1" indent="-342900"/>
            <a:r>
              <a:rPr lang="en-US" sz="2400" dirty="0">
                <a:latin typeface="Gill Sans" pitchFamily="34" charset="0"/>
              </a:rPr>
              <a:t>Rainfed</a:t>
            </a:r>
          </a:p>
          <a:p>
            <a:pPr marL="982980" lvl="1" indent="-342900"/>
            <a:r>
              <a:rPr lang="en-US" sz="2400" dirty="0">
                <a:latin typeface="Gill Sans" pitchFamily="34" charset="0"/>
              </a:rPr>
              <a:t>Irrigated</a:t>
            </a:r>
            <a:endParaRPr lang="en-US" sz="2400" dirty="0">
              <a:latin typeface="Gill Sans" pitchFamily="34" charset="0"/>
            </a:endParaRPr>
          </a:p>
          <a:p>
            <a:pPr marL="457200" indent="-342900">
              <a:buFont typeface="Arial" panose="020B0604020202020204" pitchFamily="34" charset="0"/>
              <a:buChar char="•"/>
            </a:pPr>
            <a:r>
              <a:rPr lang="en-US" sz="2400" dirty="0"/>
              <a:t>A </a:t>
            </a:r>
            <a:r>
              <a:rPr lang="en-US" sz="2400" dirty="0"/>
              <a:t>research hub for validating Africa RISING technologies </a:t>
            </a:r>
            <a:r>
              <a:rPr lang="en-US" sz="2400" dirty="0"/>
              <a:t>and new innovations for </a:t>
            </a:r>
            <a:r>
              <a:rPr lang="en-US" sz="2400" dirty="0"/>
              <a:t>wider </a:t>
            </a:r>
            <a:r>
              <a:rPr lang="en-US" sz="2400" dirty="0"/>
              <a:t>dissemination through capacity </a:t>
            </a:r>
            <a:r>
              <a:rPr lang="en-US" sz="2400" dirty="0"/>
              <a:t>building and short-term training </a:t>
            </a:r>
            <a:r>
              <a:rPr lang="en-US" sz="2400" dirty="0" smtClean="0"/>
              <a:t>programs.</a:t>
            </a:r>
            <a:endParaRPr lang="en-US" sz="2400" dirty="0"/>
          </a:p>
          <a:p>
            <a:pPr marL="457200" indent="-342900">
              <a:buFont typeface="Arial" panose="020B0604020202020204" pitchFamily="34" charset="0"/>
              <a:buChar char="•"/>
            </a:pPr>
            <a:r>
              <a:rPr lang="en-US" sz="2400" dirty="0" smtClean="0"/>
              <a:t>Provide </a:t>
            </a:r>
            <a:r>
              <a:rPr lang="en-US" sz="2400" dirty="0"/>
              <a:t>a site for multi-stakeholders interest group </a:t>
            </a:r>
            <a:r>
              <a:rPr lang="en-US" sz="2400" dirty="0" smtClean="0"/>
              <a:t>meetings.</a:t>
            </a:r>
            <a:endParaRPr lang="en-US" sz="2400" dirty="0"/>
          </a:p>
          <a:p>
            <a:pPr marL="457200" indent="-342900">
              <a:buFont typeface="Arial" panose="020B0604020202020204" pitchFamily="34" charset="0"/>
              <a:buChar char="•"/>
            </a:pPr>
            <a:r>
              <a:rPr lang="en-US" sz="2400" dirty="0"/>
              <a:t>Provision of information concerning proven technological practices and climate </a:t>
            </a:r>
            <a:r>
              <a:rPr lang="en-US" sz="2400" dirty="0" smtClean="0"/>
              <a:t>services.</a:t>
            </a:r>
          </a:p>
          <a:p>
            <a:pPr marL="457200" indent="-342900">
              <a:buFont typeface="Arial" panose="020B0604020202020204" pitchFamily="34" charset="0"/>
              <a:buChar char="•"/>
            </a:pPr>
            <a:r>
              <a:rPr lang="en-US" sz="2400" dirty="0"/>
              <a:t>Provision of high-quality agricultural inputs (plant material, fertilizer etc.), and climate-smart water access </a:t>
            </a:r>
            <a:r>
              <a:rPr lang="en-US" sz="2400" dirty="0" smtClean="0"/>
              <a:t>facilities.</a:t>
            </a:r>
          </a:p>
        </p:txBody>
      </p:sp>
    </p:spTree>
    <p:extLst>
      <p:ext uri="{BB962C8B-B14F-4D97-AF65-F5344CB8AC3E}">
        <p14:creationId xmlns:p14="http://schemas.microsoft.com/office/powerpoint/2010/main" val="3932059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81000" y="221673"/>
            <a:ext cx="8382000" cy="6629400"/>
          </a:xfrm>
          <a:solidFill>
            <a:schemeClr val="bg1"/>
          </a:solidFill>
        </p:spPr>
        <p:txBody>
          <a:bodyPr/>
          <a:lstStyle/>
          <a:p>
            <a:r>
              <a:rPr lang="en-US" sz="2400" dirty="0">
                <a:solidFill>
                  <a:schemeClr val="accent2"/>
                </a:solidFill>
              </a:rPr>
              <a:t>Procedures</a:t>
            </a:r>
          </a:p>
          <a:p>
            <a:pPr marL="400050" indent="-285750">
              <a:buFont typeface="Arial" panose="020B0604020202020204" pitchFamily="34" charset="0"/>
              <a:buChar char="•"/>
            </a:pPr>
            <a:r>
              <a:rPr lang="en-US" sz="2400" dirty="0"/>
              <a:t>Implementing research </a:t>
            </a:r>
            <a:r>
              <a:rPr lang="en-US" sz="2400" dirty="0" smtClean="0"/>
              <a:t>activities and targeting dissemination strategies of best management practices. </a:t>
            </a:r>
            <a:endParaRPr lang="en-US" sz="2400" dirty="0"/>
          </a:p>
          <a:p>
            <a:pPr marL="400050" indent="-285750">
              <a:buFont typeface="Arial" panose="020B0604020202020204" pitchFamily="34" charset="0"/>
              <a:buChar char="•"/>
            </a:pPr>
            <a:r>
              <a:rPr lang="en-US" sz="2400" dirty="0" smtClean="0"/>
              <a:t>Expected to </a:t>
            </a:r>
            <a:r>
              <a:rPr lang="en-US" sz="2400" dirty="0"/>
              <a:t>reach 2,514 households through research and capacity building activities in the year 2018/2019. </a:t>
            </a:r>
          </a:p>
          <a:p>
            <a:pPr marL="400050" indent="-285750">
              <a:buFont typeface="Arial" panose="020B0604020202020204" pitchFamily="34" charset="0"/>
              <a:buChar char="•"/>
            </a:pPr>
            <a:r>
              <a:rPr lang="en-US" sz="2400" dirty="0"/>
              <a:t>Identified best-bet technologies would be scaled to approximately 11,752 households through development actors who are working with Africa RISING program. </a:t>
            </a:r>
          </a:p>
          <a:p>
            <a:pPr marL="400050" indent="-285750">
              <a:buFont typeface="Arial" panose="020B0604020202020204" pitchFamily="34" charset="0"/>
              <a:buChar char="•"/>
            </a:pPr>
            <a:r>
              <a:rPr lang="en-US" sz="2400" dirty="0"/>
              <a:t>The socio-economy group will monitor the adoption of identified technologies in farmers’ fields and conduct continuous monitoring and evaluation on the five sustainable intensification domains. </a:t>
            </a:r>
            <a:endParaRPr lang="en-US" sz="2400" dirty="0" smtClean="0"/>
          </a:p>
          <a:p>
            <a:pPr marL="400050" indent="-285750">
              <a:buFont typeface="Arial" panose="020B0604020202020204" pitchFamily="34" charset="0"/>
              <a:buChar char="•"/>
            </a:pPr>
            <a:r>
              <a:rPr lang="en-US" sz="2400" dirty="0" smtClean="0"/>
              <a:t>In </a:t>
            </a:r>
            <a:r>
              <a:rPr lang="en-US" sz="2400" dirty="0"/>
              <a:t>each technology park, a farmer field day will be organized to bring farmers together and create an opportunity to discuss the types of technologies introduced, the relevance and challenges among the farmer groups. </a:t>
            </a:r>
            <a:endParaRPr lang="fr-FR" sz="2400" dirty="0"/>
          </a:p>
        </p:txBody>
      </p:sp>
    </p:spTree>
    <p:extLst>
      <p:ext uri="{BB962C8B-B14F-4D97-AF65-F5344CB8AC3E}">
        <p14:creationId xmlns:p14="http://schemas.microsoft.com/office/powerpoint/2010/main" val="3574358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13E26CE0-AB66-4F91-BD00-58CA3546E3E5}">
  <ds:schemaRefs>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http://www.w3.org/XML/1998/namespace"/>
    <ds:schemaRef ds:uri="9f5e9607-a28b-487e-b093-da60e75ee109"/>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414</TotalTime>
  <Words>1538</Words>
  <Application>Microsoft Office PowerPoint</Application>
  <PresentationFormat>On-screen Show (4:3)</PresentationFormat>
  <Paragraphs>133</Paragraphs>
  <Slides>9</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Birhanu, Zemadim (ICRISAT-Mali)</cp:lastModifiedBy>
  <cp:revision>48</cp:revision>
  <cp:lastPrinted>2011-10-06T11:45:23Z</cp:lastPrinted>
  <dcterms:created xsi:type="dcterms:W3CDTF">2018-05-19T10:21:56Z</dcterms:created>
  <dcterms:modified xsi:type="dcterms:W3CDTF">2018-06-07T09:41:17Z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